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2.jpg"/><Relationship Id="rId7" Type="http://schemas.openxmlformats.org/officeDocument/2006/relationships/image" Target="../media/image8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image" Target="../media/image2.jp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5" Type="http://schemas.openxmlformats.org/officeDocument/2006/relationships/image" Target="../media/image87.png"/><Relationship Id="rId10" Type="http://schemas.openxmlformats.org/officeDocument/2006/relationships/image" Target="../media/image92.png"/><Relationship Id="rId4" Type="http://schemas.openxmlformats.org/officeDocument/2006/relationships/image" Target="../media/image3.png"/><Relationship Id="rId9" Type="http://schemas.openxmlformats.org/officeDocument/2006/relationships/image" Target="../media/image91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9" Type="http://schemas.openxmlformats.org/officeDocument/2006/relationships/image" Target="../media/image39.png"/><Relationship Id="rId21" Type="http://schemas.openxmlformats.org/officeDocument/2006/relationships/image" Target="../media/image21.png"/><Relationship Id="rId34" Type="http://schemas.openxmlformats.org/officeDocument/2006/relationships/image" Target="../media/image34.png"/><Relationship Id="rId42" Type="http://schemas.openxmlformats.org/officeDocument/2006/relationships/image" Target="../media/image42.png"/><Relationship Id="rId47" Type="http://schemas.openxmlformats.org/officeDocument/2006/relationships/image" Target="../media/image47.png"/><Relationship Id="rId50" Type="http://schemas.openxmlformats.org/officeDocument/2006/relationships/image" Target="../media/image50.png"/><Relationship Id="rId55" Type="http://schemas.openxmlformats.org/officeDocument/2006/relationships/image" Target="../media/image55.png"/><Relationship Id="rId63" Type="http://schemas.openxmlformats.org/officeDocument/2006/relationships/image" Target="../media/image63.png"/><Relationship Id="rId68" Type="http://schemas.openxmlformats.org/officeDocument/2006/relationships/image" Target="../media/image68.png"/><Relationship Id="rId76" Type="http://schemas.openxmlformats.org/officeDocument/2006/relationships/image" Target="../media/image76.png"/><Relationship Id="rId7" Type="http://schemas.openxmlformats.org/officeDocument/2006/relationships/image" Target="../media/image7.png"/><Relationship Id="rId71" Type="http://schemas.openxmlformats.org/officeDocument/2006/relationships/image" Target="../media/image71.pn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29" Type="http://schemas.openxmlformats.org/officeDocument/2006/relationships/image" Target="../media/image29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2.png"/><Relationship Id="rId37" Type="http://schemas.openxmlformats.org/officeDocument/2006/relationships/image" Target="../media/image37.png"/><Relationship Id="rId40" Type="http://schemas.openxmlformats.org/officeDocument/2006/relationships/image" Target="../media/image40.png"/><Relationship Id="rId45" Type="http://schemas.openxmlformats.org/officeDocument/2006/relationships/image" Target="../media/image45.png"/><Relationship Id="rId53" Type="http://schemas.openxmlformats.org/officeDocument/2006/relationships/image" Target="../media/image53.png"/><Relationship Id="rId58" Type="http://schemas.openxmlformats.org/officeDocument/2006/relationships/image" Target="../media/image58.png"/><Relationship Id="rId66" Type="http://schemas.openxmlformats.org/officeDocument/2006/relationships/image" Target="../media/image66.png"/><Relationship Id="rId74" Type="http://schemas.openxmlformats.org/officeDocument/2006/relationships/image" Target="../media/image74.png"/><Relationship Id="rId79" Type="http://schemas.openxmlformats.org/officeDocument/2006/relationships/image" Target="../media/image79.png"/><Relationship Id="rId5" Type="http://schemas.openxmlformats.org/officeDocument/2006/relationships/image" Target="../media/image5.png"/><Relationship Id="rId61" Type="http://schemas.openxmlformats.org/officeDocument/2006/relationships/image" Target="../media/image61.png"/><Relationship Id="rId82" Type="http://schemas.openxmlformats.org/officeDocument/2006/relationships/image" Target="../media/image82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4" Type="http://schemas.openxmlformats.org/officeDocument/2006/relationships/image" Target="../media/image44.png"/><Relationship Id="rId52" Type="http://schemas.openxmlformats.org/officeDocument/2006/relationships/image" Target="../media/image52.png"/><Relationship Id="rId60" Type="http://schemas.openxmlformats.org/officeDocument/2006/relationships/image" Target="../media/image60.png"/><Relationship Id="rId65" Type="http://schemas.openxmlformats.org/officeDocument/2006/relationships/image" Target="../media/image65.png"/><Relationship Id="rId73" Type="http://schemas.openxmlformats.org/officeDocument/2006/relationships/image" Target="../media/image73.png"/><Relationship Id="rId78" Type="http://schemas.openxmlformats.org/officeDocument/2006/relationships/image" Target="../media/image78.png"/><Relationship Id="rId81" Type="http://schemas.openxmlformats.org/officeDocument/2006/relationships/image" Target="../media/image8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png"/><Relationship Id="rId43" Type="http://schemas.openxmlformats.org/officeDocument/2006/relationships/image" Target="../media/image43.png"/><Relationship Id="rId48" Type="http://schemas.openxmlformats.org/officeDocument/2006/relationships/image" Target="../media/image48.png"/><Relationship Id="rId56" Type="http://schemas.openxmlformats.org/officeDocument/2006/relationships/image" Target="../media/image56.png"/><Relationship Id="rId64" Type="http://schemas.openxmlformats.org/officeDocument/2006/relationships/image" Target="../media/image64.png"/><Relationship Id="rId69" Type="http://schemas.openxmlformats.org/officeDocument/2006/relationships/image" Target="../media/image69.png"/><Relationship Id="rId77" Type="http://schemas.openxmlformats.org/officeDocument/2006/relationships/image" Target="../media/image77.png"/><Relationship Id="rId8" Type="http://schemas.openxmlformats.org/officeDocument/2006/relationships/image" Target="../media/image8.png"/><Relationship Id="rId51" Type="http://schemas.openxmlformats.org/officeDocument/2006/relationships/image" Target="../media/image51.png"/><Relationship Id="rId72" Type="http://schemas.openxmlformats.org/officeDocument/2006/relationships/image" Target="../media/image72.png"/><Relationship Id="rId80" Type="http://schemas.openxmlformats.org/officeDocument/2006/relationships/image" Target="../media/image80.png"/><Relationship Id="rId3" Type="http://schemas.openxmlformats.org/officeDocument/2006/relationships/image" Target="../media/image3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33" Type="http://schemas.openxmlformats.org/officeDocument/2006/relationships/image" Target="../media/image33.png"/><Relationship Id="rId38" Type="http://schemas.openxmlformats.org/officeDocument/2006/relationships/image" Target="../media/image38.png"/><Relationship Id="rId46" Type="http://schemas.openxmlformats.org/officeDocument/2006/relationships/image" Target="../media/image46.png"/><Relationship Id="rId59" Type="http://schemas.openxmlformats.org/officeDocument/2006/relationships/image" Target="../media/image59.png"/><Relationship Id="rId67" Type="http://schemas.openxmlformats.org/officeDocument/2006/relationships/image" Target="../media/image67.png"/><Relationship Id="rId20" Type="http://schemas.openxmlformats.org/officeDocument/2006/relationships/image" Target="../media/image20.png"/><Relationship Id="rId41" Type="http://schemas.openxmlformats.org/officeDocument/2006/relationships/image" Target="../media/image41.png"/><Relationship Id="rId54" Type="http://schemas.openxmlformats.org/officeDocument/2006/relationships/image" Target="../media/image54.png"/><Relationship Id="rId62" Type="http://schemas.openxmlformats.org/officeDocument/2006/relationships/image" Target="../media/image62.png"/><Relationship Id="rId70" Type="http://schemas.openxmlformats.org/officeDocument/2006/relationships/image" Target="../media/image70.png"/><Relationship Id="rId75" Type="http://schemas.openxmlformats.org/officeDocument/2006/relationships/image" Target="../media/image7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36" Type="http://schemas.openxmlformats.org/officeDocument/2006/relationships/image" Target="../media/image36.png"/><Relationship Id="rId49" Type="http://schemas.openxmlformats.org/officeDocument/2006/relationships/image" Target="../media/image49.png"/><Relationship Id="rId57" Type="http://schemas.openxmlformats.org/officeDocument/2006/relationships/image" Target="../media/image5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3" Type="http://schemas.openxmlformats.org/officeDocument/2006/relationships/image" Target="../media/image103.png"/><Relationship Id="rId3" Type="http://schemas.openxmlformats.org/officeDocument/2006/relationships/image" Target="../media/image2.jpg"/><Relationship Id="rId7" Type="http://schemas.openxmlformats.org/officeDocument/2006/relationships/image" Target="../media/image97.png"/><Relationship Id="rId12" Type="http://schemas.openxmlformats.org/officeDocument/2006/relationships/image" Target="../media/image10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6.png"/><Relationship Id="rId11" Type="http://schemas.openxmlformats.org/officeDocument/2006/relationships/image" Target="../media/image101.png"/><Relationship Id="rId5" Type="http://schemas.openxmlformats.org/officeDocument/2006/relationships/image" Target="../media/image95.png"/><Relationship Id="rId15" Type="http://schemas.openxmlformats.org/officeDocument/2006/relationships/image" Target="../media/image105.png"/><Relationship Id="rId10" Type="http://schemas.openxmlformats.org/officeDocument/2006/relationships/image" Target="../media/image100.png"/><Relationship Id="rId4" Type="http://schemas.openxmlformats.org/officeDocument/2006/relationships/image" Target="../media/image3.png"/><Relationship Id="rId9" Type="http://schemas.openxmlformats.org/officeDocument/2006/relationships/image" Target="../media/image99.png"/><Relationship Id="rId14" Type="http://schemas.openxmlformats.org/officeDocument/2006/relationships/image" Target="../media/image10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-762000" y="-425781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83540" y="1477416"/>
            <a:ext cx="3565337" cy="585012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b="1" spc="-10" dirty="0" smtClean="0">
                <a:latin typeface="Calibri"/>
                <a:cs typeface="Calibri"/>
              </a:rPr>
              <a:t>PELAKSANAAN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540" y="2148585"/>
            <a:ext cx="3204956" cy="1411859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b="1" spc="-7" dirty="0" smtClean="0">
                <a:latin typeface="Calibri"/>
                <a:cs typeface="Calibri"/>
              </a:rPr>
              <a:t>AUDIT MUTU</a:t>
            </a:r>
            <a:endParaRPr sz="4400">
              <a:latin typeface="Calibri"/>
              <a:cs typeface="Calibri"/>
            </a:endParaRPr>
          </a:p>
          <a:p>
            <a:pPr marL="12700" marR="83896">
              <a:lnSpc>
                <a:spcPct val="101725"/>
              </a:lnSpc>
              <a:spcBef>
                <a:spcPts val="1931"/>
              </a:spcBef>
            </a:pPr>
            <a:r>
              <a:rPr sz="1800" dirty="0" smtClean="0">
                <a:latin typeface="Calibri"/>
                <a:cs typeface="Calibri"/>
              </a:rPr>
              <a:t>oleh:</a:t>
            </a:r>
            <a:endParaRPr sz="1800">
              <a:latin typeface="Calibri"/>
              <a:cs typeface="Calibri"/>
            </a:endParaRPr>
          </a:p>
          <a:p>
            <a:pPr marL="12700" marR="83896">
              <a:lnSpc>
                <a:spcPts val="2160"/>
              </a:lnSpc>
              <a:spcBef>
                <a:spcPts val="108"/>
              </a:spcBef>
            </a:pPr>
            <a:r>
              <a:rPr sz="1800" b="1" spc="-3" dirty="0" smtClean="0">
                <a:latin typeface="Calibri"/>
                <a:cs typeface="Calibri"/>
              </a:rPr>
              <a:t>Tim Pengembang SPMI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05713" y="2148585"/>
            <a:ext cx="2435285" cy="584708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b="1" dirty="0" smtClean="0">
                <a:latin typeface="Calibri"/>
                <a:cs typeface="Calibri"/>
              </a:rPr>
              <a:t>INTERNAL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56757" y="2148585"/>
            <a:ext cx="1434648" cy="584708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b="1" dirty="0" smtClean="0">
                <a:latin typeface="Calibri"/>
                <a:cs typeface="Calibri"/>
              </a:rPr>
              <a:t>(AMI)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5772480"/>
            <a:ext cx="4525452" cy="959612"/>
          </a:xfrm>
          <a:prstGeom prst="rect">
            <a:avLst/>
          </a:prstGeom>
        </p:spPr>
        <p:txBody>
          <a:bodyPr wrap="square" lIns="0" tIns="10763" rIns="0" bIns="0" rtlCol="0">
            <a:noAutofit/>
          </a:bodyPr>
          <a:lstStyle/>
          <a:p>
            <a:pPr marL="12700" marR="30403">
              <a:lnSpc>
                <a:spcPts val="1695"/>
              </a:lnSpc>
            </a:pPr>
            <a:r>
              <a:rPr sz="1600" spc="-9" dirty="0" smtClean="0">
                <a:latin typeface="Calibri"/>
                <a:cs typeface="Calibri"/>
              </a:rPr>
              <a:t>Kementerian Riset, Teknologi, dan Pendidikan Tinggi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920"/>
              </a:lnSpc>
              <a:spcBef>
                <a:spcPts val="11"/>
              </a:spcBef>
            </a:pPr>
            <a:r>
              <a:rPr sz="1600" spc="-7" dirty="0" smtClean="0">
                <a:latin typeface="Calibri"/>
                <a:cs typeface="Calibri"/>
              </a:rPr>
              <a:t>Direktorat Jenderal Pembelajaran dan Kemahasiswaan</a:t>
            </a:r>
            <a:endParaRPr sz="1600">
              <a:latin typeface="Calibri"/>
              <a:cs typeface="Calibri"/>
            </a:endParaRPr>
          </a:p>
          <a:p>
            <a:pPr marL="12700" marR="30403">
              <a:lnSpc>
                <a:spcPts val="1920"/>
              </a:lnSpc>
            </a:pPr>
            <a:r>
              <a:rPr sz="1600" spc="-8" dirty="0" smtClean="0">
                <a:latin typeface="Calibri"/>
                <a:cs typeface="Calibri"/>
              </a:rPr>
              <a:t>Direktorat Penjaminan Mutu</a:t>
            </a:r>
            <a:endParaRPr sz="1600">
              <a:latin typeface="Calibri"/>
              <a:cs typeface="Calibri"/>
            </a:endParaRPr>
          </a:p>
          <a:p>
            <a:pPr marL="12700" marR="30403">
              <a:lnSpc>
                <a:spcPts val="1920"/>
              </a:lnSpc>
            </a:pPr>
            <a:r>
              <a:rPr sz="1600" spc="-4" dirty="0" smtClean="0">
                <a:latin typeface="Calibri"/>
                <a:cs typeface="Calibri"/>
              </a:rPr>
              <a:t>2019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87549" y="1305432"/>
            <a:ext cx="4231367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5" dirty="0" smtClean="0">
                <a:latin typeface="Calibri"/>
                <a:cs typeface="Calibri"/>
              </a:rPr>
              <a:t>Tahapan Audit 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3540" y="2766568"/>
            <a:ext cx="373149" cy="2087625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b="1" spc="2" dirty="0" smtClean="0">
                <a:solidFill>
                  <a:srgbClr val="1F487C"/>
                </a:solidFill>
                <a:latin typeface="Calibri"/>
                <a:cs typeface="Calibri"/>
              </a:rPr>
              <a:t>B.</a:t>
            </a:r>
            <a:endParaRPr sz="2800">
              <a:latin typeface="Calibri"/>
              <a:cs typeface="Calibri"/>
            </a:endParaRPr>
          </a:p>
          <a:p>
            <a:pPr marL="12700" marR="25270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 marR="2527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  <a:p>
            <a:pPr marL="12700" marR="2527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 marR="2527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9968" y="2766568"/>
            <a:ext cx="6238386" cy="2087625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263">
              <a:lnSpc>
                <a:spcPts val="2895"/>
              </a:lnSpc>
            </a:pPr>
            <a:r>
              <a:rPr sz="2800" b="1" spc="-7" dirty="0" smtClean="0">
                <a:solidFill>
                  <a:srgbClr val="1F487C"/>
                </a:solidFill>
                <a:latin typeface="Calibri"/>
                <a:cs typeface="Calibri"/>
              </a:rPr>
              <a:t>Pengumpulan bukti audit:</a:t>
            </a:r>
            <a:endParaRPr sz="2800">
              <a:latin typeface="Calibri"/>
              <a:cs typeface="Calibri"/>
            </a:endParaRPr>
          </a:p>
          <a:p>
            <a:pPr marL="41655">
              <a:lnSpc>
                <a:spcPts val="3360"/>
              </a:lnSpc>
              <a:spcBef>
                <a:spcPts val="23"/>
              </a:spcBef>
            </a:pPr>
            <a:r>
              <a:rPr sz="2800" spc="-17" dirty="0" smtClean="0">
                <a:latin typeface="Calibri"/>
                <a:cs typeface="Calibri"/>
              </a:rPr>
              <a:t>Wawancara dengan pengelola/</a:t>
            </a:r>
            <a:r>
              <a:rPr sz="2800" i="1" spc="-17" dirty="0" smtClean="0">
                <a:latin typeface="Calibri"/>
                <a:cs typeface="Calibri"/>
              </a:rPr>
              <a:t>stakeholder</a:t>
            </a:r>
            <a:endParaRPr sz="2800">
              <a:latin typeface="Calibri"/>
              <a:cs typeface="Calibri"/>
            </a:endParaRPr>
          </a:p>
          <a:p>
            <a:pPr marL="41655" marR="53263">
              <a:lnSpc>
                <a:spcPts val="3360"/>
              </a:lnSpc>
            </a:pPr>
            <a:r>
              <a:rPr sz="2800" spc="-15" dirty="0" smtClean="0">
                <a:latin typeface="Calibri"/>
                <a:cs typeface="Calibri"/>
              </a:rPr>
              <a:t>Pemeriksaan dokumen atau rekaman</a:t>
            </a:r>
            <a:endParaRPr sz="2800">
              <a:latin typeface="Calibri"/>
              <a:cs typeface="Calibri"/>
            </a:endParaRPr>
          </a:p>
          <a:p>
            <a:pPr marL="41655" marR="53263">
              <a:lnSpc>
                <a:spcPts val="3360"/>
              </a:lnSpc>
            </a:pPr>
            <a:r>
              <a:rPr sz="2800" spc="-13" dirty="0" smtClean="0">
                <a:latin typeface="Calibri"/>
                <a:cs typeface="Calibri"/>
              </a:rPr>
              <a:t>Pengamatan terhadap aktivitas/proses</a:t>
            </a:r>
            <a:endParaRPr sz="2800">
              <a:latin typeface="Calibri"/>
              <a:cs typeface="Calibri"/>
            </a:endParaRPr>
          </a:p>
          <a:p>
            <a:pPr marL="41655" marR="53263">
              <a:lnSpc>
                <a:spcPts val="3360"/>
              </a:lnSpc>
            </a:pPr>
            <a:r>
              <a:rPr sz="2800" spc="-16" dirty="0" smtClean="0">
                <a:latin typeface="Calibri"/>
                <a:cs typeface="Calibri"/>
              </a:rPr>
              <a:t>Pengamatan terhadap kondisi lapangan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3540" y="5746655"/>
            <a:ext cx="919926" cy="380491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dirty="0" smtClean="0">
                <a:latin typeface="Arial Narrow"/>
                <a:cs typeface="Arial Narrow"/>
              </a:rPr>
              <a:t>Dalam</a:t>
            </a:r>
            <a:endParaRPr sz="2800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1826" y="5746655"/>
            <a:ext cx="954721" cy="380491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2" dirty="0" smtClean="0">
                <a:latin typeface="Arial Narrow"/>
                <a:cs typeface="Arial Narrow"/>
              </a:rPr>
              <a:t>visitasi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54910" y="5746655"/>
            <a:ext cx="727126" cy="380491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1" dirty="0" smtClean="0">
                <a:latin typeface="Arial Narrow"/>
                <a:cs typeface="Arial Narrow"/>
              </a:rPr>
              <a:t>perlu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9775" y="5746655"/>
            <a:ext cx="1309692" cy="380491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0" dirty="0" smtClean="0">
                <a:latin typeface="Arial Narrow"/>
                <a:cs typeface="Arial Narrow"/>
              </a:rPr>
              <a:t>dilakukan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87951" y="5746655"/>
            <a:ext cx="1213938" cy="380491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1" dirty="0" smtClean="0">
                <a:latin typeface="Arial Narrow"/>
                <a:cs typeface="Arial Narrow"/>
              </a:rPr>
              <a:t>verifikasi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0369" y="5746655"/>
            <a:ext cx="1227760" cy="939869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0" dirty="0" smtClean="0">
                <a:latin typeface="Arial Narrow"/>
                <a:cs typeface="Arial Narrow"/>
              </a:rPr>
              <a:t>terhadap</a:t>
            </a:r>
            <a:endParaRPr sz="2800">
              <a:latin typeface="Arial Narrow"/>
              <a:cs typeface="Arial Narrow"/>
            </a:endParaRPr>
          </a:p>
          <a:p>
            <a:pPr marL="645159" marR="53263">
              <a:lnSpc>
                <a:spcPct val="101725"/>
              </a:lnSpc>
              <a:spcBef>
                <a:spcPts val="1984"/>
              </a:spcBef>
            </a:pPr>
            <a:r>
              <a:rPr sz="1800" dirty="0" smtClean="0">
                <a:latin typeface="Calibri"/>
                <a:cs typeface="Calibri"/>
              </a:rPr>
              <a:t>10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26630" y="5746655"/>
            <a:ext cx="1409550" cy="380491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2" dirty="0" smtClean="0">
                <a:latin typeface="Arial Narrow"/>
                <a:cs typeface="Arial Narrow"/>
              </a:rPr>
              <a:t>bukti-bukti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6173375"/>
            <a:ext cx="4645401" cy="380492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>
              <a:lnSpc>
                <a:spcPts val="2970"/>
              </a:lnSpc>
            </a:pPr>
            <a:r>
              <a:rPr sz="2800" spc="-7" dirty="0" smtClean="0">
                <a:latin typeface="Arial Narrow"/>
                <a:cs typeface="Arial Narrow"/>
              </a:rPr>
              <a:t>penunjang /rekaman yang tersedia.</a:t>
            </a:r>
            <a:endParaRPr sz="28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487549" y="1305432"/>
            <a:ext cx="151461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34" dirty="0" smtClean="0">
                <a:latin typeface="Calibri"/>
                <a:cs typeface="Calibri"/>
              </a:rPr>
              <a:t>Tahapan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02786" y="1305432"/>
            <a:ext cx="101072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dirty="0" smtClean="0">
                <a:latin typeface="Calibri"/>
                <a:cs typeface="Calibri"/>
              </a:rPr>
              <a:t>Audit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8024" y="1305432"/>
            <a:ext cx="1700892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140" y="2499330"/>
            <a:ext cx="369776" cy="380492"/>
          </a:xfrm>
          <a:prstGeom prst="rect">
            <a:avLst/>
          </a:prstGeom>
        </p:spPr>
        <p:txBody>
          <a:bodyPr wrap="square" lIns="0" tIns="18891" rIns="0" bIns="0" rtlCol="0">
            <a:noAutofit/>
          </a:bodyPr>
          <a:lstStyle/>
          <a:p>
            <a:pPr marL="12700">
              <a:lnSpc>
                <a:spcPts val="2975"/>
              </a:lnSpc>
            </a:pPr>
            <a:r>
              <a:rPr sz="2800" b="1" dirty="0" smtClean="0">
                <a:solidFill>
                  <a:srgbClr val="1F487C"/>
                </a:solidFill>
                <a:latin typeface="Arial Narrow"/>
                <a:cs typeface="Arial Narrow"/>
              </a:rPr>
              <a:t>C.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5824" y="2499330"/>
            <a:ext cx="1880638" cy="380492"/>
          </a:xfrm>
          <a:prstGeom prst="rect">
            <a:avLst/>
          </a:prstGeom>
        </p:spPr>
        <p:txBody>
          <a:bodyPr wrap="square" lIns="0" tIns="18891" rIns="0" bIns="0" rtlCol="0">
            <a:noAutofit/>
          </a:bodyPr>
          <a:lstStyle/>
          <a:p>
            <a:pPr marL="12700">
              <a:lnSpc>
                <a:spcPts val="2975"/>
              </a:lnSpc>
            </a:pPr>
            <a:r>
              <a:rPr sz="2800" b="1" spc="-12" dirty="0" smtClean="0">
                <a:solidFill>
                  <a:srgbClr val="1F487C"/>
                </a:solidFill>
                <a:latin typeface="Arial Narrow"/>
                <a:cs typeface="Arial Narrow"/>
              </a:rPr>
              <a:t>Obyek Audit: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84706" y="2926670"/>
            <a:ext cx="2009348" cy="2087626"/>
          </a:xfrm>
          <a:prstGeom prst="rect">
            <a:avLst/>
          </a:prstGeom>
        </p:spPr>
        <p:txBody>
          <a:bodyPr wrap="square" lIns="0" tIns="18859" rIns="0" bIns="0" rtlCol="0">
            <a:noAutofit/>
          </a:bodyPr>
          <a:lstStyle/>
          <a:p>
            <a:pPr marL="12700" marR="61205">
              <a:lnSpc>
                <a:spcPts val="2970"/>
              </a:lnSpc>
            </a:pPr>
            <a:r>
              <a:rPr sz="2800" spc="0" dirty="0" smtClean="0">
                <a:latin typeface="Arial Narrow"/>
                <a:cs typeface="Arial Narrow"/>
              </a:rPr>
              <a:t>Dokumentasi</a:t>
            </a:r>
            <a:endParaRPr sz="2800">
              <a:latin typeface="Arial Narrow"/>
              <a:cs typeface="Arial Narrow"/>
            </a:endParaRPr>
          </a:p>
          <a:p>
            <a:pPr marL="12700">
              <a:lnSpc>
                <a:spcPct val="95621"/>
              </a:lnSpc>
            </a:pPr>
            <a:r>
              <a:rPr sz="2800" spc="-3" dirty="0" smtClean="0">
                <a:latin typeface="Arial Narrow"/>
                <a:cs typeface="Arial Narrow"/>
              </a:rPr>
              <a:t>bahan/material</a:t>
            </a:r>
            <a:endParaRPr sz="2800">
              <a:latin typeface="Arial Narrow"/>
              <a:cs typeface="Arial Narrow"/>
            </a:endParaRPr>
          </a:p>
          <a:p>
            <a:pPr marL="12700" marR="722380">
              <a:lnSpc>
                <a:spcPct val="100020"/>
              </a:lnSpc>
              <a:spcBef>
                <a:spcPts val="150"/>
              </a:spcBef>
            </a:pPr>
            <a:r>
              <a:rPr sz="2800" dirty="0" smtClean="0">
                <a:latin typeface="Arial Narrow"/>
                <a:cs typeface="Arial Narrow"/>
              </a:rPr>
              <a:t>personil proses pera</a:t>
            </a:r>
            <a:r>
              <a:rPr sz="2800" spc="-9" dirty="0" smtClean="0">
                <a:latin typeface="Arial Narrow"/>
                <a:cs typeface="Arial Narrow"/>
              </a:rPr>
              <a:t>l</a:t>
            </a:r>
            <a:r>
              <a:rPr sz="2800" spc="0" dirty="0" smtClean="0">
                <a:latin typeface="Arial Narrow"/>
                <a:cs typeface="Arial Narrow"/>
              </a:rPr>
              <a:t>atan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3256" y="2984837"/>
            <a:ext cx="226816" cy="2017522"/>
          </a:xfrm>
          <a:prstGeom prst="rect">
            <a:avLst/>
          </a:prstGeom>
        </p:spPr>
        <p:txBody>
          <a:bodyPr wrap="square" lIns="0" tIns="15208" rIns="0" bIns="0" rtlCol="0">
            <a:noAutofit/>
          </a:bodyPr>
          <a:lstStyle/>
          <a:p>
            <a:pPr marL="12700" marR="215">
              <a:lnSpc>
                <a:spcPts val="2395"/>
              </a:lnSpc>
            </a:pPr>
            <a:r>
              <a:rPr sz="2250" dirty="0" smtClean="0">
                <a:latin typeface="Arial"/>
                <a:cs typeface="Arial"/>
              </a:rPr>
              <a:t>–</a:t>
            </a:r>
            <a:endParaRPr sz="225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52"/>
              </a:spcBef>
            </a:pPr>
            <a:r>
              <a:rPr sz="2250" dirty="0" smtClean="0">
                <a:latin typeface="Arial"/>
                <a:cs typeface="Arial"/>
              </a:rPr>
              <a:t>–</a:t>
            </a:r>
            <a:endParaRPr sz="2250">
              <a:latin typeface="Arial"/>
              <a:cs typeface="Arial"/>
            </a:endParaRPr>
          </a:p>
          <a:p>
            <a:pPr marL="12700" marR="215">
              <a:lnSpc>
                <a:spcPct val="95825"/>
              </a:lnSpc>
              <a:spcBef>
                <a:spcPts val="774"/>
              </a:spcBef>
            </a:pPr>
            <a:r>
              <a:rPr sz="2250" dirty="0" smtClean="0">
                <a:latin typeface="Arial"/>
                <a:cs typeface="Arial"/>
              </a:rPr>
              <a:t>–</a:t>
            </a:r>
            <a:endParaRPr sz="2250">
              <a:latin typeface="Arial"/>
              <a:cs typeface="Arial"/>
            </a:endParaRPr>
          </a:p>
          <a:p>
            <a:pPr marL="12700" marR="215">
              <a:lnSpc>
                <a:spcPct val="95825"/>
              </a:lnSpc>
              <a:spcBef>
                <a:spcPts val="772"/>
              </a:spcBef>
            </a:pPr>
            <a:r>
              <a:rPr sz="2250" dirty="0" smtClean="0">
                <a:latin typeface="Arial"/>
                <a:cs typeface="Arial"/>
              </a:rPr>
              <a:t>–</a:t>
            </a:r>
            <a:endParaRPr sz="2250">
              <a:latin typeface="Arial"/>
              <a:cs typeface="Arial"/>
            </a:endParaRPr>
          </a:p>
          <a:p>
            <a:pPr marL="12700" marR="215">
              <a:lnSpc>
                <a:spcPct val="95825"/>
              </a:lnSpc>
              <a:spcBef>
                <a:spcPts val="772"/>
              </a:spcBef>
            </a:pPr>
            <a:r>
              <a:rPr sz="2250" dirty="0" smtClean="0">
                <a:latin typeface="Arial"/>
                <a:cs typeface="Arial"/>
              </a:rPr>
              <a:t>–</a:t>
            </a:r>
            <a:endParaRPr sz="225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11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02154" y="1685315"/>
            <a:ext cx="4580397" cy="432612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Contoh Aktivitas 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7340" y="2638171"/>
            <a:ext cx="301328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1.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4332" y="2638171"/>
            <a:ext cx="7596192" cy="695959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Memastikan apakah perencanaan proses pembelajaran telah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880"/>
              </a:lnSpc>
              <a:spcBef>
                <a:spcPts val="19"/>
              </a:spcBef>
            </a:pPr>
            <a:r>
              <a:rPr sz="2400" spc="-6" dirty="0" smtClean="0">
                <a:latin typeface="Calibri"/>
                <a:cs typeface="Calibri"/>
              </a:rPr>
              <a:t>tercapai dengan baik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9488" y="3369462"/>
            <a:ext cx="294650" cy="330504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a.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6992" y="3369462"/>
            <a:ext cx="7414373" cy="696442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Cek apakah </a:t>
            </a:r>
            <a:r>
              <a:rPr sz="2400" i="1" spc="-4" dirty="0" smtClean="0">
                <a:latin typeface="Calibri"/>
                <a:cs typeface="Calibri"/>
              </a:rPr>
              <a:t>Learning Outcome </a:t>
            </a:r>
            <a:r>
              <a:rPr sz="2400" spc="-4" dirty="0" smtClean="0">
                <a:latin typeface="Calibri"/>
                <a:cs typeface="Calibri"/>
              </a:rPr>
              <a:t>(LO) / Capaian Pembelajaran</a:t>
            </a:r>
            <a:endParaRPr sz="2400">
              <a:latin typeface="Calibri"/>
              <a:cs typeface="Calibri"/>
            </a:endParaRPr>
          </a:p>
          <a:p>
            <a:pPr marL="12700" marR="45765">
              <a:lnSpc>
                <a:spcPts val="2880"/>
              </a:lnSpc>
              <a:spcBef>
                <a:spcPts val="19"/>
              </a:spcBef>
            </a:pPr>
            <a:r>
              <a:rPr sz="2400" spc="-5" dirty="0" smtClean="0">
                <a:latin typeface="Calibri"/>
                <a:cs typeface="Calibri"/>
              </a:rPr>
              <a:t>(CP) prodi telah terumuskan dengan baik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9488" y="4101465"/>
            <a:ext cx="308203" cy="106172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b.</a:t>
            </a:r>
            <a:endParaRPr sz="2400">
              <a:latin typeface="Calibri"/>
              <a:cs typeface="Calibri"/>
            </a:endParaRPr>
          </a:p>
          <a:p>
            <a:pPr marL="12700" marR="30034">
              <a:lnSpc>
                <a:spcPts val="2880"/>
              </a:lnSpc>
              <a:spcBef>
                <a:spcPts val="19"/>
              </a:spcBef>
            </a:pPr>
            <a:r>
              <a:rPr sz="2400" spc="4" dirty="0" smtClean="0">
                <a:latin typeface="Calibri"/>
                <a:cs typeface="Calibri"/>
              </a:rPr>
              <a:t>c.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</a:pPr>
            <a:r>
              <a:rPr sz="2400" dirty="0" smtClean="0">
                <a:latin typeface="Calibri"/>
                <a:cs typeface="Calibri"/>
              </a:rPr>
              <a:t>d.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86992" y="4101465"/>
            <a:ext cx="524842" cy="106172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3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9"/>
              </a:spcBef>
            </a:pPr>
            <a:r>
              <a:rPr sz="2400" spc="3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 marR="45719">
              <a:lnSpc>
                <a:spcPts val="2880"/>
              </a:lnSpc>
            </a:pPr>
            <a:r>
              <a:rPr sz="2400" dirty="0" smtClean="0">
                <a:latin typeface="Calibri"/>
                <a:cs typeface="Calibri"/>
              </a:rPr>
              <a:t>Dll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7895" y="4101465"/>
            <a:ext cx="963999" cy="69596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apakah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9"/>
              </a:spcBef>
            </a:pPr>
            <a:r>
              <a:rPr sz="2400" spc="-4" dirty="0" smtClean="0">
                <a:latin typeface="Calibri"/>
                <a:cs typeface="Calibri"/>
              </a:rPr>
              <a:t>apakah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8016" y="4101465"/>
            <a:ext cx="4562495" cy="69596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5" dirty="0" smtClean="0">
                <a:latin typeface="Calibri"/>
                <a:cs typeface="Calibri"/>
              </a:rPr>
              <a:t>setiap mata kuliah telah mendukung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880"/>
              </a:lnSpc>
              <a:spcBef>
                <a:spcPts val="19"/>
              </a:spcBef>
            </a:pPr>
            <a:r>
              <a:rPr sz="2400" spc="-4" dirty="0" smtClean="0">
                <a:latin typeface="Calibri"/>
                <a:cs typeface="Calibri"/>
              </a:rPr>
              <a:t>RPS telah sesuai dengan CP Prodi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28128" y="4101465"/>
            <a:ext cx="39110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CP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14615" y="4101465"/>
            <a:ext cx="72407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6" dirty="0" smtClean="0">
                <a:latin typeface="Calibri"/>
                <a:cs typeface="Calibri"/>
              </a:rPr>
              <a:t>prodi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25954" y="1252093"/>
            <a:ext cx="4580173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7" dirty="0" smtClean="0">
                <a:latin typeface="Calibri"/>
                <a:cs typeface="Calibri"/>
              </a:rPr>
              <a:t>Contoh Aktivitas 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9488" y="2376042"/>
            <a:ext cx="301328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2.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6992" y="2376042"/>
            <a:ext cx="5220201" cy="69596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5" dirty="0" smtClean="0">
                <a:latin typeface="Calibri"/>
                <a:cs typeface="Calibri"/>
              </a:rPr>
              <a:t>Memastikan apakah proses pembelajaran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880"/>
              </a:lnSpc>
              <a:spcBef>
                <a:spcPts val="19"/>
              </a:spcBef>
            </a:pPr>
            <a:r>
              <a:rPr sz="2400" spc="-4" dirty="0" smtClean="0">
                <a:latin typeface="Calibri"/>
                <a:cs typeface="Calibri"/>
              </a:rPr>
              <a:t>dengan baik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02705" y="2376042"/>
            <a:ext cx="698822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telah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97344" y="2376042"/>
            <a:ext cx="135235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3" dirty="0" smtClean="0">
                <a:latin typeface="Calibri"/>
                <a:cs typeface="Calibri"/>
              </a:rPr>
              <a:t>terlaksana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1940" y="3107563"/>
            <a:ext cx="308203" cy="215933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13529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a.</a:t>
            </a:r>
            <a:endParaRPr sz="2400">
              <a:latin typeface="Calibri"/>
              <a:cs typeface="Calibri"/>
            </a:endParaRPr>
          </a:p>
          <a:p>
            <a:pPr marL="12700" marR="37">
              <a:lnSpc>
                <a:spcPts val="2880"/>
              </a:lnSpc>
              <a:spcBef>
                <a:spcPts val="19"/>
              </a:spcBef>
            </a:pPr>
            <a:r>
              <a:rPr sz="2400" dirty="0" smtClean="0">
                <a:latin typeface="Calibri"/>
                <a:cs typeface="Calibri"/>
              </a:rPr>
              <a:t>b.</a:t>
            </a:r>
            <a:endParaRPr sz="2400">
              <a:latin typeface="Calibri"/>
              <a:cs typeface="Calibri"/>
            </a:endParaRPr>
          </a:p>
          <a:p>
            <a:pPr marL="12700" marR="30034">
              <a:lnSpc>
                <a:spcPts val="2880"/>
              </a:lnSpc>
            </a:pPr>
            <a:r>
              <a:rPr sz="2400" spc="4" dirty="0" smtClean="0">
                <a:latin typeface="Calibri"/>
                <a:cs typeface="Calibri"/>
              </a:rPr>
              <a:t>c.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</a:pPr>
            <a:r>
              <a:rPr sz="2400" dirty="0" smtClean="0">
                <a:latin typeface="Calibri"/>
                <a:cs typeface="Calibri"/>
              </a:rPr>
              <a:t>d.</a:t>
            </a:r>
            <a:endParaRPr sz="2400">
              <a:latin typeface="Calibri"/>
              <a:cs typeface="Calibri"/>
            </a:endParaRPr>
          </a:p>
          <a:p>
            <a:pPr marL="12700" marR="7263">
              <a:lnSpc>
                <a:spcPts val="2880"/>
              </a:lnSpc>
            </a:pPr>
            <a:r>
              <a:rPr sz="2400" spc="4" dirty="0" smtClean="0">
                <a:latin typeface="Calibri"/>
                <a:cs typeface="Calibri"/>
              </a:rPr>
              <a:t>e.</a:t>
            </a:r>
            <a:endParaRPr sz="2400">
              <a:latin typeface="Calibri"/>
              <a:cs typeface="Calibri"/>
            </a:endParaRPr>
          </a:p>
          <a:p>
            <a:pPr marL="12700" marR="45719">
              <a:lnSpc>
                <a:spcPts val="2880"/>
              </a:lnSpc>
            </a:pPr>
            <a:r>
              <a:rPr sz="2400" dirty="0" smtClean="0">
                <a:latin typeface="Calibri"/>
                <a:cs typeface="Calibri"/>
              </a:rPr>
              <a:t>f.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09090" y="3107563"/>
            <a:ext cx="525694" cy="215933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10">
              <a:lnSpc>
                <a:spcPts val="2500"/>
              </a:lnSpc>
            </a:pPr>
            <a:r>
              <a:rPr sz="2400" spc="4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9"/>
              </a:spcBef>
            </a:pPr>
            <a:r>
              <a:rPr sz="2400" spc="4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 marR="10">
              <a:lnSpc>
                <a:spcPts val="2880"/>
              </a:lnSpc>
            </a:pPr>
            <a:r>
              <a:rPr sz="2400" spc="4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 marR="10">
              <a:lnSpc>
                <a:spcPts val="2880"/>
              </a:lnSpc>
            </a:pPr>
            <a:r>
              <a:rPr sz="2400" spc="4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 marR="10">
              <a:lnSpc>
                <a:spcPts val="2880"/>
              </a:lnSpc>
            </a:pPr>
            <a:r>
              <a:rPr sz="2400" spc="4" dirty="0" smtClean="0">
                <a:latin typeface="Calibri"/>
                <a:cs typeface="Calibri"/>
              </a:rPr>
              <a:t>Cek</a:t>
            </a:r>
            <a:endParaRPr sz="2400">
              <a:latin typeface="Calibri"/>
              <a:cs typeface="Calibri"/>
            </a:endParaRPr>
          </a:p>
          <a:p>
            <a:pPr marL="12700" marR="45730">
              <a:lnSpc>
                <a:spcPts val="2880"/>
              </a:lnSpc>
            </a:pPr>
            <a:r>
              <a:rPr sz="2400" dirty="0" smtClean="0">
                <a:latin typeface="Calibri"/>
                <a:cs typeface="Calibri"/>
              </a:rPr>
              <a:t>Dll.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30298" y="3107563"/>
            <a:ext cx="3878280" cy="696036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65">
              <a:lnSpc>
                <a:spcPts val="2500"/>
              </a:lnSpc>
            </a:pPr>
            <a:r>
              <a:rPr sz="2400" spc="-9" dirty="0" smtClean="0">
                <a:latin typeface="Calibri"/>
                <a:cs typeface="Calibri"/>
              </a:rPr>
              <a:t>rekaman kehadiran dosen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9"/>
              </a:spcBef>
            </a:pPr>
            <a:r>
              <a:rPr sz="2400" spc="-9" dirty="0" smtClean="0">
                <a:latin typeface="Calibri"/>
                <a:cs typeface="Calibri"/>
              </a:rPr>
              <a:t>rekaman kehadiran mahasiswa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30298" y="3839337"/>
            <a:ext cx="1378222" cy="106172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11" dirty="0" smtClean="0">
                <a:latin typeface="Calibri"/>
                <a:cs typeface="Calibri"/>
              </a:rPr>
              <a:t>kebenaran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9"/>
              </a:spcBef>
            </a:pPr>
            <a:r>
              <a:rPr sz="2400" spc="-11" dirty="0" smtClean="0">
                <a:latin typeface="Calibri"/>
                <a:cs typeface="Calibri"/>
              </a:rPr>
              <a:t>kebenaran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</a:pPr>
            <a:r>
              <a:rPr sz="2400" spc="-11" dirty="0" smtClean="0">
                <a:latin typeface="Calibri"/>
                <a:cs typeface="Calibri"/>
              </a:rPr>
              <a:t>kebenaran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04641" y="3839337"/>
            <a:ext cx="1365030" cy="106172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20">
              <a:lnSpc>
                <a:spcPts val="2500"/>
              </a:lnSpc>
            </a:pPr>
            <a:r>
              <a:rPr sz="2400" spc="-6" dirty="0" smtClean="0">
                <a:latin typeface="Calibri"/>
                <a:cs typeface="Calibri"/>
              </a:rPr>
              <a:t>materi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9"/>
              </a:spcBef>
            </a:pPr>
            <a:r>
              <a:rPr sz="2400" spc="-3" dirty="0" smtClean="0">
                <a:latin typeface="Calibri"/>
                <a:cs typeface="Calibri"/>
              </a:rPr>
              <a:t>jumlah sks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880"/>
              </a:lnSpc>
            </a:pPr>
            <a:r>
              <a:rPr sz="2400" spc="-8" dirty="0" smtClean="0">
                <a:latin typeface="Calibri"/>
                <a:cs typeface="Calibri"/>
              </a:rPr>
              <a:t>penyajian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13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88340" y="1305432"/>
            <a:ext cx="6030576" cy="1240409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811909">
              <a:lnSpc>
                <a:spcPts val="3304"/>
              </a:lnSpc>
            </a:pPr>
            <a:r>
              <a:rPr sz="3200" b="1" spc="-15" dirty="0" smtClean="0">
                <a:latin typeface="Calibri"/>
                <a:cs typeface="Calibri"/>
              </a:rPr>
              <a:t>Tahapan Audit Lapangan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ct val="101725"/>
              </a:lnSpc>
              <a:spcBef>
                <a:spcPts val="2291"/>
              </a:spcBef>
            </a:pPr>
            <a:r>
              <a:rPr sz="3200" b="1" spc="-28" dirty="0" smtClean="0">
                <a:solidFill>
                  <a:srgbClr val="1F487C"/>
                </a:solidFill>
                <a:latin typeface="Calibri"/>
                <a:cs typeface="Calibri"/>
              </a:rPr>
              <a:t>D. Wawancara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9456" y="2853435"/>
            <a:ext cx="35307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b="1" dirty="0" smtClean="0">
                <a:solidFill>
                  <a:srgbClr val="1F487C"/>
                </a:solidFill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36166" y="2853435"/>
            <a:ext cx="5820290" cy="125514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b="1" spc="-13" dirty="0" smtClean="0">
                <a:solidFill>
                  <a:srgbClr val="1F487C"/>
                </a:solidFill>
                <a:latin typeface="Calibri"/>
                <a:cs typeface="Calibri"/>
              </a:rPr>
              <a:t>Faktor Keberhasilan dalam Wawancara</a:t>
            </a:r>
            <a:endParaRPr sz="2800">
              <a:latin typeface="Calibri"/>
              <a:cs typeface="Calibri"/>
            </a:endParaRPr>
          </a:p>
          <a:p>
            <a:pPr marL="99567" marR="53263">
              <a:lnSpc>
                <a:spcPct val="101725"/>
              </a:lnSpc>
              <a:spcBef>
                <a:spcPts val="629"/>
              </a:spcBef>
            </a:pPr>
            <a:r>
              <a:rPr sz="2400" spc="-6" dirty="0" smtClean="0">
                <a:latin typeface="Calibri"/>
                <a:cs typeface="Calibri"/>
              </a:rPr>
              <a:t>Persiapan yang baik</a:t>
            </a:r>
            <a:endParaRPr sz="2400">
              <a:latin typeface="Calibri"/>
              <a:cs typeface="Calibri"/>
            </a:endParaRPr>
          </a:p>
          <a:p>
            <a:pPr marL="99567" marR="53263">
              <a:lnSpc>
                <a:spcPct val="101725"/>
              </a:lnSpc>
              <a:spcBef>
                <a:spcPts val="250"/>
              </a:spcBef>
            </a:pPr>
            <a:r>
              <a:rPr sz="2400" spc="-11" dirty="0" smtClean="0">
                <a:latin typeface="Calibri"/>
                <a:cs typeface="Calibri"/>
              </a:rPr>
              <a:t>Wawancara dengan orang yang tepat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61909" y="2853435"/>
            <a:ext cx="17662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b="1" dirty="0" smtClean="0">
                <a:solidFill>
                  <a:srgbClr val="1F487C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9446" y="3374034"/>
            <a:ext cx="305593" cy="1542262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23643" algn="just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a.</a:t>
            </a:r>
            <a:endParaRPr sz="2400">
              <a:latin typeface="Calibri"/>
              <a:cs typeface="Calibri"/>
            </a:endParaRPr>
          </a:p>
          <a:p>
            <a:pPr marL="12700" algn="just">
              <a:lnSpc>
                <a:spcPts val="3180"/>
              </a:lnSpc>
              <a:spcBef>
                <a:spcPts val="69"/>
              </a:spcBef>
            </a:pPr>
            <a:r>
              <a:rPr sz="2400" dirty="0" smtClean="0">
                <a:latin typeface="Calibri"/>
                <a:cs typeface="Calibri"/>
              </a:rPr>
              <a:t>b. </a:t>
            </a:r>
            <a:r>
              <a:rPr sz="2400" spc="4" dirty="0" smtClean="0">
                <a:latin typeface="Calibri"/>
                <a:cs typeface="Calibri"/>
              </a:rPr>
              <a:t>c. </a:t>
            </a:r>
            <a:r>
              <a:rPr sz="2400" spc="0" dirty="0" smtClean="0">
                <a:latin typeface="Calibri"/>
                <a:cs typeface="Calibri"/>
              </a:rPr>
              <a:t>d.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3033" y="4182237"/>
            <a:ext cx="6156170" cy="1099896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55810">
              <a:lnSpc>
                <a:spcPts val="2500"/>
              </a:lnSpc>
            </a:pPr>
            <a:r>
              <a:rPr sz="2400" spc="-8" dirty="0" smtClean="0">
                <a:latin typeface="Calibri"/>
                <a:cs typeface="Calibri"/>
              </a:rPr>
              <a:t>Usahakan agar wawancara dalam keadaan santai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125"/>
              </a:spcBef>
            </a:pPr>
            <a:r>
              <a:rPr sz="2400" spc="-3" dirty="0" smtClean="0">
                <a:latin typeface="Calibri"/>
                <a:cs typeface="Calibri"/>
              </a:rPr>
              <a:t>Auditor harus berusaha untuk mendapatkan akar</a:t>
            </a:r>
            <a:endParaRPr sz="2400">
              <a:latin typeface="Calibri"/>
              <a:cs typeface="Calibri"/>
            </a:endParaRPr>
          </a:p>
          <a:p>
            <a:pPr marL="12700" marR="55810">
              <a:lnSpc>
                <a:spcPts val="2880"/>
              </a:lnSpc>
              <a:spcBef>
                <a:spcPts val="144"/>
              </a:spcBef>
            </a:pPr>
            <a:r>
              <a:rPr sz="2400" dirty="0" smtClean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487549" y="1305432"/>
            <a:ext cx="4231367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5" dirty="0" smtClean="0">
                <a:latin typeface="Calibri"/>
                <a:cs typeface="Calibri"/>
              </a:rPr>
              <a:t>Tahapan Audit 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8340" y="2181352"/>
            <a:ext cx="417483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b="1" spc="-27" dirty="0" smtClean="0">
                <a:solidFill>
                  <a:srgbClr val="1F487C"/>
                </a:solidFill>
                <a:latin typeface="Calibri"/>
                <a:cs typeface="Calibri"/>
              </a:rPr>
              <a:t>D.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7744" y="2181352"/>
            <a:ext cx="1931791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b="1" spc="-27" dirty="0" smtClean="0">
                <a:solidFill>
                  <a:srgbClr val="1F487C"/>
                </a:solidFill>
                <a:latin typeface="Calibri"/>
                <a:cs typeface="Calibri"/>
              </a:rPr>
              <a:t>Wawancara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89456" y="2833243"/>
            <a:ext cx="330891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dirty="0" smtClean="0">
                <a:solidFill>
                  <a:srgbClr val="1F487C"/>
                </a:solidFill>
                <a:latin typeface="Calibri"/>
                <a:cs typeface="Calibri"/>
              </a:rPr>
              <a:t>2.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36166" y="2833243"/>
            <a:ext cx="5080826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8" dirty="0" smtClean="0">
                <a:solidFill>
                  <a:srgbClr val="1F487C"/>
                </a:solidFill>
                <a:latin typeface="Calibri"/>
                <a:cs typeface="Calibri"/>
              </a:rPr>
              <a:t>Beberapa Kiat pada saat Wawancara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17817" y="2833243"/>
            <a:ext cx="166241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dirty="0" smtClean="0">
                <a:solidFill>
                  <a:srgbClr val="1F487C"/>
                </a:solidFill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88694" y="3721735"/>
            <a:ext cx="294674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a.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11426" y="3721735"/>
            <a:ext cx="5259147" cy="659383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8" dirty="0" smtClean="0">
                <a:latin typeface="Calibri"/>
                <a:cs typeface="Calibri"/>
              </a:rPr>
              <a:t>Lakukan wawancara terpisah antara ketua</a:t>
            </a:r>
            <a:endParaRPr sz="2400">
              <a:latin typeface="Calibri"/>
              <a:cs typeface="Calibri"/>
            </a:endParaRPr>
          </a:p>
          <a:p>
            <a:pPr marL="12700" marR="45720">
              <a:lnSpc>
                <a:spcPts val="2590"/>
              </a:lnSpc>
              <a:spcBef>
                <a:spcPts val="4"/>
              </a:spcBef>
            </a:pPr>
            <a:r>
              <a:rPr sz="2400" spc="-12" dirty="0" smtClean="0">
                <a:latin typeface="Calibri"/>
                <a:cs typeface="Calibri"/>
              </a:rPr>
              <a:t>bawahannya/ staff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71766" y="3721735"/>
            <a:ext cx="183737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0" dirty="0" smtClean="0">
                <a:latin typeface="Calibri"/>
                <a:cs typeface="Calibri"/>
              </a:rPr>
              <a:t>Unit Kerja dan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88694" y="4418203"/>
            <a:ext cx="308203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b.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1426" y="4418203"/>
            <a:ext cx="973975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0" dirty="0" smtClean="0">
                <a:latin typeface="Calibri"/>
                <a:cs typeface="Calibri"/>
              </a:rPr>
              <a:t>Hindari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64179" y="4418203"/>
            <a:ext cx="3696544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6" dirty="0" smtClean="0">
                <a:latin typeface="Calibri"/>
                <a:cs typeface="Calibri"/>
              </a:rPr>
              <a:t>mengkonfrontasi/</a:t>
            </a:r>
            <a:r>
              <a:rPr sz="2400" i="1" spc="-6" dirty="0" smtClean="0">
                <a:latin typeface="Calibri"/>
                <a:cs typeface="Calibri"/>
              </a:rPr>
              <a:t>cross-check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0574" y="4418203"/>
            <a:ext cx="1471187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12" dirty="0" smtClean="0">
                <a:latin typeface="Calibri"/>
                <a:cs typeface="Calibri"/>
              </a:rPr>
              <a:t>pernyataan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1426" y="4747158"/>
            <a:ext cx="7098463" cy="139446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3110">
              <a:lnSpc>
                <a:spcPts val="2500"/>
              </a:lnSpc>
            </a:pPr>
            <a:r>
              <a:rPr sz="2400" spc="-5" dirty="0" smtClean="0">
                <a:latin typeface="Calibri"/>
                <a:cs typeface="Calibri"/>
              </a:rPr>
              <a:t>teraudit lain (misal atasan)</a:t>
            </a:r>
            <a:endParaRPr sz="2400">
              <a:latin typeface="Calibri"/>
              <a:cs typeface="Calibri"/>
            </a:endParaRPr>
          </a:p>
          <a:p>
            <a:pPr marL="12700" marR="43110">
              <a:lnSpc>
                <a:spcPts val="2895"/>
              </a:lnSpc>
              <a:spcBef>
                <a:spcPts val="19"/>
              </a:spcBef>
            </a:pPr>
            <a:r>
              <a:rPr sz="2400" spc="-3" dirty="0" smtClean="0">
                <a:latin typeface="Calibri"/>
                <a:cs typeface="Calibri"/>
              </a:rPr>
              <a:t>Hindari kesan selalu membaca daftar tilik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  <a:spcBef>
                <a:spcPts val="204"/>
              </a:spcBef>
            </a:pPr>
            <a:r>
              <a:rPr sz="2400" dirty="0" smtClean="0">
                <a:latin typeface="Calibri"/>
                <a:cs typeface="Calibri"/>
              </a:rPr>
              <a:t>Bu</a:t>
            </a:r>
            <a:r>
              <a:rPr sz="2400" spc="-19" dirty="0" smtClean="0">
                <a:latin typeface="Calibri"/>
                <a:cs typeface="Calibri"/>
              </a:rPr>
              <a:t>a</a:t>
            </a:r>
            <a:r>
              <a:rPr sz="2400" spc="0" dirty="0" smtClean="0">
                <a:latin typeface="Calibri"/>
                <a:cs typeface="Calibri"/>
              </a:rPr>
              <a:t>tlah</a:t>
            </a:r>
            <a:r>
              <a:rPr sz="2400" spc="472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per</a:t>
            </a:r>
            <a:r>
              <a:rPr sz="2400" spc="-29" dirty="0" smtClean="0">
                <a:latin typeface="Calibri"/>
                <a:cs typeface="Calibri"/>
              </a:rPr>
              <a:t>t</a:t>
            </a:r>
            <a:r>
              <a:rPr sz="2400" spc="0" dirty="0" smtClean="0">
                <a:latin typeface="Calibri"/>
                <a:cs typeface="Calibri"/>
              </a:rPr>
              <a:t>a</a:t>
            </a:r>
            <a:r>
              <a:rPr sz="2400" spc="-44" dirty="0" smtClean="0">
                <a:latin typeface="Calibri"/>
                <a:cs typeface="Calibri"/>
              </a:rPr>
              <a:t>n</a:t>
            </a:r>
            <a:r>
              <a:rPr sz="2400" spc="-29" dirty="0" smtClean="0">
                <a:latin typeface="Calibri"/>
                <a:cs typeface="Calibri"/>
              </a:rPr>
              <a:t>y</a:t>
            </a:r>
            <a:r>
              <a:rPr sz="2400" spc="0" dirty="0" smtClean="0">
                <a:latin typeface="Calibri"/>
                <a:cs typeface="Calibri"/>
              </a:rPr>
              <a:t>aan</a:t>
            </a:r>
            <a:r>
              <a:rPr sz="2400" spc="467" dirty="0" smtClean="0">
                <a:latin typeface="Calibri"/>
                <a:cs typeface="Calibri"/>
              </a:rPr>
              <a:t> </a:t>
            </a:r>
            <a:r>
              <a:rPr sz="2400" spc="-29" dirty="0" smtClean="0">
                <a:latin typeface="Calibri"/>
                <a:cs typeface="Calibri"/>
              </a:rPr>
              <a:t>y</a:t>
            </a:r>
            <a:r>
              <a:rPr sz="2400" spc="0" dirty="0" smtClean="0">
                <a:latin typeface="Calibri"/>
                <a:cs typeface="Calibri"/>
              </a:rPr>
              <a:t>a</a:t>
            </a:r>
            <a:r>
              <a:rPr sz="2400" spc="-9" dirty="0" smtClean="0">
                <a:latin typeface="Calibri"/>
                <a:cs typeface="Calibri"/>
              </a:rPr>
              <a:t>n</a:t>
            </a:r>
            <a:r>
              <a:rPr sz="2400" spc="0" dirty="0" smtClean="0">
                <a:latin typeface="Calibri"/>
                <a:cs typeface="Calibri"/>
              </a:rPr>
              <a:t>g</a:t>
            </a:r>
            <a:r>
              <a:rPr sz="2400" spc="477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j</a:t>
            </a:r>
            <a:r>
              <a:rPr sz="2400" spc="4" dirty="0" smtClean="0">
                <a:latin typeface="Calibri"/>
                <a:cs typeface="Calibri"/>
              </a:rPr>
              <a:t>e</a:t>
            </a:r>
            <a:r>
              <a:rPr sz="2400" spc="0" dirty="0" smtClean="0">
                <a:latin typeface="Calibri"/>
                <a:cs typeface="Calibri"/>
              </a:rPr>
              <a:t>las</a:t>
            </a:r>
            <a:r>
              <a:rPr sz="2400" spc="-50" dirty="0" smtClean="0">
                <a:latin typeface="Calibri"/>
                <a:cs typeface="Calibri"/>
              </a:rPr>
              <a:t>/</a:t>
            </a:r>
            <a:r>
              <a:rPr sz="2400" spc="0" dirty="0" smtClean="0">
                <a:latin typeface="Calibri"/>
                <a:cs typeface="Calibri"/>
              </a:rPr>
              <a:t>spesifik/tidak</a:t>
            </a:r>
            <a:r>
              <a:rPr sz="2400" spc="472" dirty="0" smtClean="0">
                <a:latin typeface="Calibri"/>
                <a:cs typeface="Calibri"/>
              </a:rPr>
              <a:t> </a:t>
            </a:r>
            <a:r>
              <a:rPr sz="2400" spc="0" dirty="0" smtClean="0">
                <a:latin typeface="Calibri"/>
                <a:cs typeface="Calibri"/>
              </a:rPr>
              <a:t>be</a:t>
            </a:r>
            <a:r>
              <a:rPr sz="2400" spc="4" dirty="0" smtClean="0">
                <a:latin typeface="Calibri"/>
                <a:cs typeface="Calibri"/>
              </a:rPr>
              <a:t>r</a:t>
            </a:r>
            <a:r>
              <a:rPr sz="2400" spc="0" dirty="0" smtClean="0">
                <a:latin typeface="Calibri"/>
                <a:cs typeface="Calibri"/>
              </a:rPr>
              <a:t>makna </a:t>
            </a:r>
            <a:r>
              <a:rPr sz="2400" spc="-50" dirty="0" smtClean="0">
                <a:latin typeface="Calibri"/>
                <a:cs typeface="Calibri"/>
              </a:rPr>
              <a:t>g</a:t>
            </a:r>
            <a:r>
              <a:rPr sz="2400" spc="0" dirty="0" smtClean="0">
                <a:latin typeface="Calibri"/>
                <a:cs typeface="Calibri"/>
              </a:rPr>
              <a:t>anda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8694" y="5114925"/>
            <a:ext cx="308203" cy="697509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30034">
              <a:lnSpc>
                <a:spcPts val="2500"/>
              </a:lnSpc>
            </a:pPr>
            <a:r>
              <a:rPr sz="2400" spc="4" dirty="0" smtClean="0">
                <a:latin typeface="Calibri"/>
                <a:cs typeface="Calibri"/>
              </a:rPr>
              <a:t>c.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90"/>
              </a:lnSpc>
              <a:spcBef>
                <a:spcPts val="19"/>
              </a:spcBef>
            </a:pPr>
            <a:r>
              <a:rPr sz="2400" dirty="0" smtClean="0">
                <a:latin typeface="Calibri"/>
                <a:cs typeface="Calibri"/>
              </a:rPr>
              <a:t>d.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15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107744" y="1305432"/>
            <a:ext cx="3905762" cy="1090295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392504">
              <a:lnSpc>
                <a:spcPts val="3304"/>
              </a:lnSpc>
            </a:pPr>
            <a:r>
              <a:rPr sz="3200" b="1" spc="-21" dirty="0" smtClean="0">
                <a:latin typeface="Calibri"/>
                <a:cs typeface="Calibri"/>
              </a:rPr>
              <a:t>Tahapan Audit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ct val="101725"/>
              </a:lnSpc>
              <a:spcBef>
                <a:spcPts val="1354"/>
              </a:spcBef>
            </a:pPr>
            <a:r>
              <a:rPr sz="3000" b="1" spc="-27" dirty="0" smtClean="0">
                <a:solidFill>
                  <a:srgbClr val="1F487C"/>
                </a:solidFill>
                <a:latin typeface="Calibri"/>
                <a:cs typeface="Calibri"/>
              </a:rPr>
              <a:t>Wawancara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18024" y="1305432"/>
            <a:ext cx="1700892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8340" y="1989327"/>
            <a:ext cx="417483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b="1" spc="-27" dirty="0" smtClean="0">
                <a:solidFill>
                  <a:srgbClr val="1F487C"/>
                </a:solidFill>
                <a:latin typeface="Calibri"/>
                <a:cs typeface="Calibri"/>
              </a:rPr>
              <a:t>D.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89456" y="2600071"/>
            <a:ext cx="330891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dirty="0" smtClean="0">
                <a:solidFill>
                  <a:srgbClr val="1F487C"/>
                </a:solidFill>
                <a:latin typeface="Calibri"/>
                <a:cs typeface="Calibri"/>
              </a:rPr>
              <a:t>3.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36166" y="2600071"/>
            <a:ext cx="2541014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8" dirty="0" smtClean="0">
                <a:solidFill>
                  <a:srgbClr val="1F487C"/>
                </a:solidFill>
                <a:latin typeface="Calibri"/>
                <a:cs typeface="Calibri"/>
              </a:rPr>
              <a:t>Jenis Pertanyaan 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02994" y="3442080"/>
            <a:ext cx="2858089" cy="266192"/>
          </a:xfrm>
          <a:prstGeom prst="rect">
            <a:avLst/>
          </a:prstGeom>
        </p:spPr>
        <p:txBody>
          <a:bodyPr wrap="square" lIns="0" tIns="12668" rIns="0" bIns="0" rtlCol="0">
            <a:noAutofit/>
          </a:bodyPr>
          <a:lstStyle/>
          <a:p>
            <a:pPr marL="12700">
              <a:lnSpc>
                <a:spcPts val="1995"/>
              </a:lnSpc>
            </a:pPr>
            <a:r>
              <a:rPr sz="1900" spc="-9" dirty="0" smtClean="0">
                <a:latin typeface="Calibri"/>
                <a:cs typeface="Calibri"/>
              </a:rPr>
              <a:t>Pertanyaan dapat dibedakan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02994" y="3731641"/>
            <a:ext cx="244024" cy="555751"/>
          </a:xfrm>
          <a:prstGeom prst="rect">
            <a:avLst/>
          </a:prstGeom>
        </p:spPr>
        <p:txBody>
          <a:bodyPr wrap="square" lIns="0" tIns="12668" rIns="0" bIns="0" rtlCol="0">
            <a:noAutofit/>
          </a:bodyPr>
          <a:lstStyle/>
          <a:p>
            <a:pPr marL="12700">
              <a:lnSpc>
                <a:spcPts val="1995"/>
              </a:lnSpc>
            </a:pPr>
            <a:r>
              <a:rPr sz="1900" dirty="0" smtClean="0">
                <a:latin typeface="Calibri"/>
                <a:cs typeface="Calibri"/>
              </a:rPr>
              <a:t>1.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14"/>
              </a:spcBef>
            </a:pPr>
            <a:r>
              <a:rPr sz="1900" dirty="0" smtClean="0">
                <a:latin typeface="Calibri"/>
                <a:cs typeface="Calibri"/>
              </a:rPr>
              <a:t>2.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03806" y="3731641"/>
            <a:ext cx="3408151" cy="555751"/>
          </a:xfrm>
          <a:prstGeom prst="rect">
            <a:avLst/>
          </a:prstGeom>
        </p:spPr>
        <p:txBody>
          <a:bodyPr wrap="square" lIns="0" tIns="12668" rIns="0" bIns="0" rtlCol="0">
            <a:noAutofit/>
          </a:bodyPr>
          <a:lstStyle/>
          <a:p>
            <a:pPr marL="12700">
              <a:lnSpc>
                <a:spcPts val="1995"/>
              </a:lnSpc>
            </a:pPr>
            <a:r>
              <a:rPr sz="1900" spc="-8" dirty="0" smtClean="0">
                <a:latin typeface="Calibri"/>
                <a:cs typeface="Calibri"/>
              </a:rPr>
              <a:t>Pertanyaan tertutup : ya dan tidak</a:t>
            </a:r>
            <a:endParaRPr sz="1900">
              <a:latin typeface="Calibri"/>
              <a:cs typeface="Calibri"/>
            </a:endParaRPr>
          </a:p>
          <a:p>
            <a:pPr marL="12700" marR="36118">
              <a:lnSpc>
                <a:spcPts val="2280"/>
              </a:lnSpc>
              <a:spcBef>
                <a:spcPts val="14"/>
              </a:spcBef>
            </a:pPr>
            <a:r>
              <a:rPr sz="1900" spc="-12" dirty="0" smtClean="0">
                <a:latin typeface="Calibri"/>
                <a:cs typeface="Calibri"/>
              </a:rPr>
              <a:t>Pertanyaan terbuka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02994" y="4715002"/>
            <a:ext cx="1013587" cy="304292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-11" dirty="0" smtClean="0">
                <a:latin typeface="Calibri"/>
                <a:cs typeface="Calibri"/>
              </a:rPr>
              <a:t>Catatan: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02994" y="5050536"/>
            <a:ext cx="566269" cy="304291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-4" dirty="0" smtClean="0">
                <a:latin typeface="Calibri"/>
                <a:cs typeface="Calibri"/>
              </a:rPr>
              <a:t>Satu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72614" y="5050536"/>
            <a:ext cx="1351919" cy="304291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-9" dirty="0" smtClean="0">
                <a:latin typeface="Calibri"/>
                <a:cs typeface="Calibri"/>
              </a:rPr>
              <a:t>pertanyaan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28999" y="5050536"/>
            <a:ext cx="718435" cy="304291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-3" dirty="0" smtClean="0">
                <a:latin typeface="Calibri"/>
                <a:cs typeface="Calibri"/>
              </a:rPr>
              <a:t>dapat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49495" y="5050536"/>
            <a:ext cx="1718384" cy="304291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-8" dirty="0" smtClean="0">
                <a:latin typeface="Calibri"/>
                <a:cs typeface="Calibri"/>
              </a:rPr>
              <a:t>dikembangkan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73036" y="5050536"/>
            <a:ext cx="985762" cy="304291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0" dirty="0" smtClean="0">
                <a:latin typeface="Calibri"/>
                <a:cs typeface="Calibri"/>
              </a:rPr>
              <a:t>menjadi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63661" y="5050536"/>
            <a:ext cx="1142473" cy="304291"/>
          </a:xfrm>
          <a:prstGeom prst="rect">
            <a:avLst/>
          </a:prstGeom>
        </p:spPr>
        <p:txBody>
          <a:bodyPr wrap="square" lIns="0" tIns="14573" rIns="0" bIns="0" rtlCol="0">
            <a:noAutofit/>
          </a:bodyPr>
          <a:lstStyle/>
          <a:p>
            <a:pPr marL="12700">
              <a:lnSpc>
                <a:spcPts val="2295"/>
              </a:lnSpc>
            </a:pPr>
            <a:r>
              <a:rPr sz="2200" spc="-6" dirty="0" smtClean="0">
                <a:latin typeface="Calibri"/>
                <a:cs typeface="Calibri"/>
              </a:rPr>
              <a:t>beberapa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2994" y="5318760"/>
            <a:ext cx="7501203" cy="572541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2685"/>
              </a:lnSpc>
            </a:pPr>
            <a:r>
              <a:rPr sz="2200" spc="-2" dirty="0" smtClean="0">
                <a:latin typeface="Calibri"/>
                <a:cs typeface="Calibri"/>
              </a:rPr>
              <a:t>pertanyaan baik oleh auditor yang bertanya maupun anggota tim 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85"/>
              </a:lnSpc>
            </a:pPr>
            <a:r>
              <a:rPr sz="2200" spc="-6" dirty="0" smtClean="0">
                <a:latin typeface="Calibri"/>
                <a:cs typeface="Calibri"/>
              </a:rPr>
              <a:t>yang lain.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16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2252" y="2729484"/>
            <a:ext cx="639318" cy="68808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10412" y="2735579"/>
            <a:ext cx="1232153" cy="6774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0644" y="4558283"/>
            <a:ext cx="639318" cy="68808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97280" y="4564380"/>
            <a:ext cx="1108709" cy="6774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487549" y="1305432"/>
            <a:ext cx="151461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34" dirty="0" smtClean="0">
                <a:latin typeface="Calibri"/>
                <a:cs typeface="Calibri"/>
              </a:rPr>
              <a:t>Tahapan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02060" y="1305432"/>
            <a:ext cx="101072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dirty="0" smtClean="0">
                <a:latin typeface="Calibri"/>
                <a:cs typeface="Calibri"/>
              </a:rPr>
              <a:t>Audit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16889" y="1305432"/>
            <a:ext cx="1700892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7340" y="2147442"/>
            <a:ext cx="301208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dirty="0" smtClean="0">
                <a:solidFill>
                  <a:srgbClr val="1F487C"/>
                </a:solidFill>
                <a:latin typeface="Calibri"/>
                <a:cs typeface="Calibri"/>
              </a:rPr>
              <a:t>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6044" y="2147442"/>
            <a:ext cx="312842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spc="-4" dirty="0" smtClean="0">
                <a:solidFill>
                  <a:srgbClr val="1F487C"/>
                </a:solidFill>
                <a:latin typeface="Calibri"/>
                <a:cs typeface="Calibri"/>
              </a:rPr>
              <a:t>Penelusuran Bukti Audit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3100" y="2878963"/>
            <a:ext cx="360680" cy="140935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1.</a:t>
            </a:r>
            <a:endParaRPr sz="2400">
              <a:latin typeface="Calibri"/>
              <a:cs typeface="Calibri"/>
            </a:endParaRPr>
          </a:p>
          <a:p>
            <a:pPr marR="12700" algn="r">
              <a:lnSpc>
                <a:spcPct val="95825"/>
              </a:lnSpc>
            </a:pPr>
            <a:r>
              <a:rPr sz="240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R="12700" algn="r">
              <a:lnSpc>
                <a:spcPct val="95825"/>
              </a:lnSpc>
              <a:spcBef>
                <a:spcPts val="120"/>
              </a:spcBef>
            </a:pPr>
            <a:r>
              <a:rPr sz="240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R="12700" algn="r">
              <a:lnSpc>
                <a:spcPct val="95825"/>
              </a:lnSpc>
              <a:spcBef>
                <a:spcPts val="120"/>
              </a:spcBef>
            </a:pPr>
            <a:r>
              <a:rPr sz="240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88516" y="2878963"/>
            <a:ext cx="3253258" cy="1427734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20">
              <a:lnSpc>
                <a:spcPts val="2500"/>
              </a:lnSpc>
            </a:pPr>
            <a:r>
              <a:rPr sz="2400" spc="-25" dirty="0" smtClean="0">
                <a:latin typeface="Calibri"/>
                <a:cs typeface="Calibri"/>
              </a:rPr>
              <a:t>Tujuan</a:t>
            </a:r>
            <a:endParaRPr sz="2400">
              <a:latin typeface="Calibri"/>
              <a:cs typeface="Calibri"/>
            </a:endParaRPr>
          </a:p>
          <a:p>
            <a:pPr marL="183337" marR="45720">
              <a:lnSpc>
                <a:spcPts val="2880"/>
              </a:lnSpc>
              <a:spcBef>
                <a:spcPts val="19"/>
              </a:spcBef>
            </a:pPr>
            <a:r>
              <a:rPr sz="2400" spc="-4" dirty="0" smtClean="0">
                <a:latin typeface="Calibri"/>
                <a:cs typeface="Calibri"/>
              </a:rPr>
              <a:t>Pengujian jaringan</a:t>
            </a:r>
            <a:endParaRPr sz="2400">
              <a:latin typeface="Calibri"/>
              <a:cs typeface="Calibri"/>
            </a:endParaRPr>
          </a:p>
          <a:p>
            <a:pPr marL="183337">
              <a:lnSpc>
                <a:spcPts val="2880"/>
              </a:lnSpc>
            </a:pPr>
            <a:r>
              <a:rPr sz="2400" spc="-9" dirty="0" smtClean="0">
                <a:latin typeface="Calibri"/>
                <a:cs typeface="Calibri"/>
              </a:rPr>
              <a:t>Mengungkap fakta-fakta</a:t>
            </a:r>
            <a:endParaRPr sz="2400">
              <a:latin typeface="Calibri"/>
              <a:cs typeface="Calibri"/>
            </a:endParaRPr>
          </a:p>
          <a:p>
            <a:pPr marL="183337" marR="45720">
              <a:lnSpc>
                <a:spcPts val="2880"/>
              </a:lnSpc>
            </a:pPr>
            <a:r>
              <a:rPr sz="2400" spc="-4" dirty="0" smtClean="0">
                <a:latin typeface="Calibri"/>
                <a:cs typeface="Calibri"/>
              </a:rPr>
              <a:t>Identifikasi perbaikan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492" y="4708017"/>
            <a:ext cx="359308" cy="1409426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65">
              <a:lnSpc>
                <a:spcPts val="2500"/>
              </a:lnSpc>
            </a:pPr>
            <a:r>
              <a:rPr sz="2400" spc="-4" dirty="0" smtClean="0">
                <a:latin typeface="Calibri"/>
                <a:cs typeface="Calibri"/>
              </a:rPr>
              <a:t>2.</a:t>
            </a:r>
            <a:endParaRPr sz="2400">
              <a:latin typeface="Calibri"/>
              <a:cs typeface="Calibri"/>
            </a:endParaRPr>
          </a:p>
          <a:p>
            <a:pPr marL="194055">
              <a:lnSpc>
                <a:spcPct val="95825"/>
              </a:lnSpc>
            </a:pPr>
            <a:r>
              <a:rPr sz="240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94055" marR="152">
              <a:lnSpc>
                <a:spcPct val="95825"/>
              </a:lnSpc>
              <a:spcBef>
                <a:spcPts val="120"/>
              </a:spcBef>
            </a:pPr>
            <a:r>
              <a:rPr sz="240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94055" marR="152">
              <a:lnSpc>
                <a:spcPct val="95825"/>
              </a:lnSpc>
              <a:spcBef>
                <a:spcPts val="120"/>
              </a:spcBef>
            </a:pPr>
            <a:r>
              <a:rPr sz="240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5334" y="4708017"/>
            <a:ext cx="1016983" cy="142781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65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Dasar</a:t>
            </a:r>
            <a:endParaRPr sz="2400">
              <a:latin typeface="Calibri"/>
              <a:cs typeface="Calibri"/>
            </a:endParaRPr>
          </a:p>
          <a:p>
            <a:pPr marL="137668">
              <a:lnSpc>
                <a:spcPts val="2880"/>
              </a:lnSpc>
              <a:spcBef>
                <a:spcPts val="19"/>
              </a:spcBef>
            </a:pPr>
            <a:r>
              <a:rPr sz="2400" spc="-8" dirty="0" smtClean="0">
                <a:latin typeface="Calibri"/>
                <a:cs typeface="Calibri"/>
              </a:rPr>
              <a:t>Sistem</a:t>
            </a:r>
            <a:endParaRPr sz="2400">
              <a:latin typeface="Calibri"/>
              <a:cs typeface="Calibri"/>
            </a:endParaRPr>
          </a:p>
          <a:p>
            <a:pPr marL="137668" marR="560">
              <a:lnSpc>
                <a:spcPts val="2885"/>
              </a:lnSpc>
              <a:spcBef>
                <a:spcPts val="0"/>
              </a:spcBef>
            </a:pPr>
            <a:r>
              <a:rPr sz="2400" spc="-8" dirty="0" smtClean="0">
                <a:latin typeface="Calibri"/>
                <a:cs typeface="Calibri"/>
              </a:rPr>
              <a:t>Sistem</a:t>
            </a:r>
            <a:endParaRPr sz="2400">
              <a:latin typeface="Calibri"/>
              <a:cs typeface="Calibri"/>
            </a:endParaRPr>
          </a:p>
          <a:p>
            <a:pPr marL="137668" marR="560">
              <a:lnSpc>
                <a:spcPts val="2880"/>
              </a:lnSpc>
            </a:pPr>
            <a:r>
              <a:rPr sz="2400" spc="-8" dirty="0" smtClean="0">
                <a:latin typeface="Calibri"/>
                <a:cs typeface="Calibri"/>
              </a:rPr>
              <a:t>Sistem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87270" y="5073548"/>
            <a:ext cx="900222" cy="1062278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adalah</a:t>
            </a:r>
            <a:endParaRPr sz="2400">
              <a:latin typeface="Calibri"/>
              <a:cs typeface="Calibri"/>
            </a:endParaRPr>
          </a:p>
          <a:p>
            <a:pPr marL="12700" marR="232">
              <a:lnSpc>
                <a:spcPts val="2885"/>
              </a:lnSpc>
              <a:spcBef>
                <a:spcPts val="19"/>
              </a:spcBef>
            </a:pPr>
            <a:r>
              <a:rPr sz="2400" spc="0" dirty="0" smtClean="0">
                <a:latin typeface="Calibri"/>
                <a:cs typeface="Calibri"/>
              </a:rPr>
              <a:t>adalah</a:t>
            </a:r>
            <a:endParaRPr sz="2400">
              <a:latin typeface="Calibri"/>
              <a:cs typeface="Calibri"/>
            </a:endParaRPr>
          </a:p>
          <a:p>
            <a:pPr marL="12700" marR="232">
              <a:lnSpc>
                <a:spcPts val="2880"/>
              </a:lnSpc>
            </a:pPr>
            <a:r>
              <a:rPr sz="2400" spc="0" dirty="0" smtClean="0">
                <a:latin typeface="Calibri"/>
                <a:cs typeface="Calibri"/>
              </a:rPr>
              <a:t>adalah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85287" y="5073548"/>
            <a:ext cx="2566707" cy="1062278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3" dirty="0" smtClean="0">
                <a:latin typeface="Calibri"/>
                <a:cs typeface="Calibri"/>
              </a:rPr>
              <a:t>input-proses-output</a:t>
            </a:r>
            <a:endParaRPr sz="2400">
              <a:latin typeface="Calibri"/>
              <a:cs typeface="Calibri"/>
            </a:endParaRPr>
          </a:p>
          <a:p>
            <a:pPr marL="12700" marR="45765">
              <a:lnSpc>
                <a:spcPts val="2885"/>
              </a:lnSpc>
              <a:spcBef>
                <a:spcPts val="19"/>
              </a:spcBef>
            </a:pPr>
            <a:r>
              <a:rPr sz="2400" spc="-1" dirty="0" smtClean="0">
                <a:latin typeface="Calibri"/>
                <a:cs typeface="Calibri"/>
              </a:rPr>
              <a:t>sebab-akibat</a:t>
            </a:r>
            <a:endParaRPr sz="2400">
              <a:latin typeface="Calibri"/>
              <a:cs typeface="Calibri"/>
            </a:endParaRPr>
          </a:p>
          <a:p>
            <a:pPr marL="12700" marR="45765">
              <a:lnSpc>
                <a:spcPts val="2880"/>
              </a:lnSpc>
            </a:pPr>
            <a:r>
              <a:rPr sz="2400" spc="-4" dirty="0" smtClean="0">
                <a:latin typeface="Calibri"/>
                <a:cs typeface="Calibri"/>
              </a:rPr>
              <a:t>suatu jaringan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17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87549" y="1305432"/>
            <a:ext cx="4231367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5" dirty="0" smtClean="0">
                <a:latin typeface="Calibri"/>
                <a:cs typeface="Calibri"/>
              </a:rPr>
              <a:t>Tahapan Audit 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340" y="2147442"/>
            <a:ext cx="301208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dirty="0" smtClean="0">
                <a:solidFill>
                  <a:srgbClr val="1F487C"/>
                </a:solidFill>
                <a:latin typeface="Calibri"/>
                <a:cs typeface="Calibri"/>
              </a:rPr>
              <a:t>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6044" y="2147442"/>
            <a:ext cx="312842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spc="-4" dirty="0" smtClean="0">
                <a:solidFill>
                  <a:srgbClr val="1F487C"/>
                </a:solidFill>
                <a:latin typeface="Calibri"/>
                <a:cs typeface="Calibri"/>
              </a:rPr>
              <a:t>Penelusuran Bukti Audit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2878963"/>
            <a:ext cx="305793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spc="-4" dirty="0" smtClean="0">
                <a:latin typeface="Calibri"/>
                <a:cs typeface="Calibri"/>
              </a:rPr>
              <a:t>3.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4216" y="2878963"/>
            <a:ext cx="6709381" cy="1245996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0" marR="46508">
              <a:lnSpc>
                <a:spcPts val="2500"/>
              </a:lnSpc>
            </a:pPr>
            <a:r>
              <a:rPr sz="2400" b="1" spc="-10" dirty="0" smtClean="0">
                <a:latin typeface="Calibri"/>
                <a:cs typeface="Calibri"/>
              </a:rPr>
              <a:t>Teknik Penelusuran Jejak (</a:t>
            </a:r>
            <a:r>
              <a:rPr sz="2400" b="1" i="1" spc="-10" dirty="0" smtClean="0">
                <a:latin typeface="Calibri"/>
                <a:cs typeface="Calibri"/>
              </a:rPr>
              <a:t>Trail Following</a:t>
            </a:r>
            <a:r>
              <a:rPr sz="2400" b="1" spc="-10" dirty="0" smtClean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410"/>
              </a:lnSpc>
            </a:pPr>
            <a:r>
              <a:rPr sz="2000" spc="-4" dirty="0" smtClean="0">
                <a:latin typeface="Calibri"/>
                <a:cs typeface="Calibri"/>
              </a:rPr>
              <a:t>Berdasarkan suatu temuan tertentu auditor bergerak (maju atau</a:t>
            </a:r>
            <a:endParaRPr sz="2000">
              <a:latin typeface="Calibri"/>
              <a:cs typeface="Calibri"/>
            </a:endParaRPr>
          </a:p>
          <a:p>
            <a:pPr marL="12700" marR="46508">
              <a:lnSpc>
                <a:spcPts val="2400"/>
              </a:lnSpc>
            </a:pPr>
            <a:r>
              <a:rPr sz="2000" spc="-4" dirty="0" smtClean="0">
                <a:latin typeface="Calibri"/>
                <a:cs typeface="Calibri"/>
              </a:rPr>
              <a:t>mundur) untuk mengumpulkan informasi dan menyelidiki lebih</a:t>
            </a:r>
            <a:endParaRPr sz="2000">
              <a:latin typeface="Calibri"/>
              <a:cs typeface="Calibri"/>
            </a:endParaRPr>
          </a:p>
          <a:p>
            <a:pPr marL="12700" marR="46508">
              <a:lnSpc>
                <a:spcPts val="2400"/>
              </a:lnSpc>
            </a:pPr>
            <a:r>
              <a:rPr sz="2000" spc="-3" dirty="0" smtClean="0">
                <a:latin typeface="Calibri"/>
                <a:cs typeface="Calibri"/>
              </a:rPr>
              <a:t>dalam suatu gejala atau pola tertentu.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18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39212" y="4709160"/>
            <a:ext cx="1411224" cy="685799"/>
          </a:xfrm>
          <a:custGeom>
            <a:avLst/>
            <a:gdLst/>
            <a:ahLst/>
            <a:cxnLst/>
            <a:rect l="l" t="t" r="r" b="b"/>
            <a:pathLst>
              <a:path w="1411224" h="685800">
                <a:moveTo>
                  <a:pt x="0" y="685799"/>
                </a:moveTo>
                <a:lnTo>
                  <a:pt x="1411224" y="685799"/>
                </a:lnTo>
                <a:lnTo>
                  <a:pt x="1411224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solidFill>
            <a:srgbClr val="92CDD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39212" y="4709160"/>
            <a:ext cx="1411224" cy="685799"/>
          </a:xfrm>
          <a:custGeom>
            <a:avLst/>
            <a:gdLst/>
            <a:ahLst/>
            <a:cxnLst/>
            <a:rect l="l" t="t" r="r" b="b"/>
            <a:pathLst>
              <a:path w="1411224" h="685800">
                <a:moveTo>
                  <a:pt x="0" y="685799"/>
                </a:moveTo>
                <a:lnTo>
                  <a:pt x="1411224" y="685799"/>
                </a:lnTo>
                <a:lnTo>
                  <a:pt x="1411224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903220" y="4815840"/>
            <a:ext cx="1300733" cy="56769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981956" y="4709160"/>
            <a:ext cx="1482852" cy="685799"/>
          </a:xfrm>
          <a:custGeom>
            <a:avLst/>
            <a:gdLst/>
            <a:ahLst/>
            <a:cxnLst/>
            <a:rect l="l" t="t" r="r" b="b"/>
            <a:pathLst>
              <a:path w="1482852" h="685800">
                <a:moveTo>
                  <a:pt x="0" y="685799"/>
                </a:moveTo>
                <a:lnTo>
                  <a:pt x="1482852" y="685799"/>
                </a:lnTo>
                <a:lnTo>
                  <a:pt x="1482852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solidFill>
            <a:srgbClr val="D9959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81956" y="4709160"/>
            <a:ext cx="1482852" cy="685799"/>
          </a:xfrm>
          <a:custGeom>
            <a:avLst/>
            <a:gdLst/>
            <a:ahLst/>
            <a:cxnLst/>
            <a:rect l="l" t="t" r="r" b="b"/>
            <a:pathLst>
              <a:path w="1482852" h="685800">
                <a:moveTo>
                  <a:pt x="0" y="685799"/>
                </a:moveTo>
                <a:lnTo>
                  <a:pt x="1482852" y="685799"/>
                </a:lnTo>
                <a:lnTo>
                  <a:pt x="1482852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111496" y="4663440"/>
            <a:ext cx="1241298" cy="5676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004816" y="4968240"/>
            <a:ext cx="1453134" cy="56769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178040" y="4709160"/>
            <a:ext cx="1018031" cy="685799"/>
          </a:xfrm>
          <a:custGeom>
            <a:avLst/>
            <a:gdLst/>
            <a:ahLst/>
            <a:cxnLst/>
            <a:rect l="l" t="t" r="r" b="b"/>
            <a:pathLst>
              <a:path w="1018031" h="685800">
                <a:moveTo>
                  <a:pt x="0" y="685799"/>
                </a:moveTo>
                <a:lnTo>
                  <a:pt x="1018031" y="685799"/>
                </a:lnTo>
                <a:lnTo>
                  <a:pt x="1018031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solidFill>
            <a:srgbClr val="C4BC9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178040" y="4709160"/>
            <a:ext cx="1018031" cy="685799"/>
          </a:xfrm>
          <a:custGeom>
            <a:avLst/>
            <a:gdLst/>
            <a:ahLst/>
            <a:cxnLst/>
            <a:rect l="l" t="t" r="r" b="b"/>
            <a:pathLst>
              <a:path w="1018031" h="685800">
                <a:moveTo>
                  <a:pt x="0" y="685799"/>
                </a:moveTo>
                <a:lnTo>
                  <a:pt x="1018031" y="685799"/>
                </a:lnTo>
                <a:lnTo>
                  <a:pt x="1018031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104888" y="4815840"/>
            <a:ext cx="1184909" cy="5676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96084" y="48615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419100" y="285750"/>
                </a:moveTo>
                <a:lnTo>
                  <a:pt x="419100" y="380999"/>
                </a:lnTo>
                <a:lnTo>
                  <a:pt x="571500" y="190500"/>
                </a:lnTo>
                <a:lnTo>
                  <a:pt x="419100" y="0"/>
                </a:lnTo>
                <a:lnTo>
                  <a:pt x="41910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419100" y="28575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96084" y="48615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0" y="95250"/>
                </a:moveTo>
                <a:lnTo>
                  <a:pt x="419100" y="95250"/>
                </a:lnTo>
                <a:lnTo>
                  <a:pt x="419100" y="0"/>
                </a:lnTo>
                <a:lnTo>
                  <a:pt x="571500" y="190500"/>
                </a:lnTo>
                <a:lnTo>
                  <a:pt x="419100" y="380999"/>
                </a:lnTo>
                <a:lnTo>
                  <a:pt x="419100" y="285750"/>
                </a:lnTo>
                <a:lnTo>
                  <a:pt x="0" y="285750"/>
                </a:lnTo>
                <a:lnTo>
                  <a:pt x="0" y="9525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338828" y="48615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419100" y="285750"/>
                </a:moveTo>
                <a:lnTo>
                  <a:pt x="419100" y="380999"/>
                </a:lnTo>
                <a:lnTo>
                  <a:pt x="571500" y="190500"/>
                </a:lnTo>
                <a:lnTo>
                  <a:pt x="419100" y="0"/>
                </a:lnTo>
                <a:lnTo>
                  <a:pt x="41910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419100" y="28575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38828" y="48615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0" y="95250"/>
                </a:moveTo>
                <a:lnTo>
                  <a:pt x="419100" y="95250"/>
                </a:lnTo>
                <a:lnTo>
                  <a:pt x="419100" y="0"/>
                </a:lnTo>
                <a:lnTo>
                  <a:pt x="571500" y="190500"/>
                </a:lnTo>
                <a:lnTo>
                  <a:pt x="419100" y="380999"/>
                </a:lnTo>
                <a:lnTo>
                  <a:pt x="419100" y="285750"/>
                </a:lnTo>
                <a:lnTo>
                  <a:pt x="0" y="285750"/>
                </a:lnTo>
                <a:lnTo>
                  <a:pt x="0" y="9525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53200" y="48615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419100" y="285750"/>
                </a:moveTo>
                <a:lnTo>
                  <a:pt x="419100" y="380999"/>
                </a:lnTo>
                <a:lnTo>
                  <a:pt x="571500" y="190500"/>
                </a:lnTo>
                <a:lnTo>
                  <a:pt x="419100" y="0"/>
                </a:lnTo>
                <a:lnTo>
                  <a:pt x="41910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419100" y="28575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53200" y="48615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0" y="95250"/>
                </a:moveTo>
                <a:lnTo>
                  <a:pt x="419100" y="95250"/>
                </a:lnTo>
                <a:lnTo>
                  <a:pt x="419100" y="0"/>
                </a:lnTo>
                <a:lnTo>
                  <a:pt x="571500" y="190500"/>
                </a:lnTo>
                <a:lnTo>
                  <a:pt x="419100" y="380999"/>
                </a:lnTo>
                <a:lnTo>
                  <a:pt x="419100" y="285750"/>
                </a:lnTo>
                <a:lnTo>
                  <a:pt x="0" y="285750"/>
                </a:lnTo>
                <a:lnTo>
                  <a:pt x="0" y="9525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267700" y="48996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419100" y="285750"/>
                </a:moveTo>
                <a:lnTo>
                  <a:pt x="419100" y="380999"/>
                </a:lnTo>
                <a:lnTo>
                  <a:pt x="571500" y="190500"/>
                </a:lnTo>
                <a:lnTo>
                  <a:pt x="419100" y="0"/>
                </a:lnTo>
                <a:lnTo>
                  <a:pt x="41910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419100" y="28575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267700" y="4899660"/>
            <a:ext cx="571500" cy="380999"/>
          </a:xfrm>
          <a:custGeom>
            <a:avLst/>
            <a:gdLst/>
            <a:ahLst/>
            <a:cxnLst/>
            <a:rect l="l" t="t" r="r" b="b"/>
            <a:pathLst>
              <a:path w="571500" h="381000">
                <a:moveTo>
                  <a:pt x="0" y="95250"/>
                </a:moveTo>
                <a:lnTo>
                  <a:pt x="419100" y="95250"/>
                </a:lnTo>
                <a:lnTo>
                  <a:pt x="419100" y="0"/>
                </a:lnTo>
                <a:lnTo>
                  <a:pt x="571500" y="190500"/>
                </a:lnTo>
                <a:lnTo>
                  <a:pt x="419100" y="380999"/>
                </a:lnTo>
                <a:lnTo>
                  <a:pt x="419100" y="285750"/>
                </a:lnTo>
                <a:lnTo>
                  <a:pt x="0" y="285750"/>
                </a:lnTo>
                <a:lnTo>
                  <a:pt x="0" y="9525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51332" y="4317492"/>
            <a:ext cx="7944612" cy="289559"/>
          </a:xfrm>
          <a:custGeom>
            <a:avLst/>
            <a:gdLst/>
            <a:ahLst/>
            <a:cxnLst/>
            <a:rect l="l" t="t" r="r" b="b"/>
            <a:pathLst>
              <a:path w="7944612" h="289559">
                <a:moveTo>
                  <a:pt x="7684008" y="173735"/>
                </a:moveTo>
                <a:lnTo>
                  <a:pt x="7655052" y="173735"/>
                </a:lnTo>
                <a:lnTo>
                  <a:pt x="7655052" y="289559"/>
                </a:lnTo>
                <a:lnTo>
                  <a:pt x="7944612" y="144779"/>
                </a:lnTo>
                <a:lnTo>
                  <a:pt x="7684008" y="173735"/>
                </a:lnTo>
                <a:close/>
              </a:path>
              <a:path w="7944612" h="289559">
                <a:moveTo>
                  <a:pt x="7684008" y="115823"/>
                </a:moveTo>
                <a:lnTo>
                  <a:pt x="7655052" y="0"/>
                </a:lnTo>
                <a:lnTo>
                  <a:pt x="7655052" y="115823"/>
                </a:lnTo>
                <a:lnTo>
                  <a:pt x="7684008" y="115823"/>
                </a:lnTo>
                <a:close/>
              </a:path>
              <a:path w="7944612" h="289559">
                <a:moveTo>
                  <a:pt x="7655052" y="115823"/>
                </a:moveTo>
                <a:lnTo>
                  <a:pt x="173180" y="134899"/>
                </a:lnTo>
                <a:lnTo>
                  <a:pt x="173736" y="144779"/>
                </a:lnTo>
                <a:lnTo>
                  <a:pt x="7655052" y="115823"/>
                </a:lnTo>
                <a:close/>
              </a:path>
              <a:path w="7944612" h="289559">
                <a:moveTo>
                  <a:pt x="168742" y="173735"/>
                </a:moveTo>
                <a:lnTo>
                  <a:pt x="7655052" y="173735"/>
                </a:lnTo>
                <a:lnTo>
                  <a:pt x="169012" y="173121"/>
                </a:lnTo>
                <a:lnTo>
                  <a:pt x="170399" y="120843"/>
                </a:lnTo>
                <a:lnTo>
                  <a:pt x="7655052" y="115823"/>
                </a:lnTo>
                <a:lnTo>
                  <a:pt x="168511" y="115823"/>
                </a:lnTo>
                <a:lnTo>
                  <a:pt x="165455" y="107702"/>
                </a:lnTo>
                <a:lnTo>
                  <a:pt x="158545" y="95674"/>
                </a:lnTo>
                <a:lnTo>
                  <a:pt x="149867" y="84956"/>
                </a:lnTo>
                <a:lnTo>
                  <a:pt x="139618" y="75746"/>
                </a:lnTo>
                <a:lnTo>
                  <a:pt x="127996" y="68239"/>
                </a:lnTo>
                <a:lnTo>
                  <a:pt x="115199" y="62633"/>
                </a:lnTo>
                <a:lnTo>
                  <a:pt x="101423" y="59125"/>
                </a:lnTo>
                <a:lnTo>
                  <a:pt x="86868" y="57911"/>
                </a:lnTo>
                <a:lnTo>
                  <a:pt x="86868" y="173735"/>
                </a:lnTo>
                <a:lnTo>
                  <a:pt x="96743" y="231093"/>
                </a:lnTo>
                <a:lnTo>
                  <a:pt x="110795" y="228313"/>
                </a:lnTo>
                <a:lnTo>
                  <a:pt x="123934" y="223371"/>
                </a:lnTo>
                <a:lnTo>
                  <a:pt x="135962" y="216464"/>
                </a:lnTo>
                <a:lnTo>
                  <a:pt x="146681" y="207788"/>
                </a:lnTo>
                <a:lnTo>
                  <a:pt x="155894" y="197541"/>
                </a:lnTo>
                <a:lnTo>
                  <a:pt x="163403" y="185919"/>
                </a:lnTo>
                <a:lnTo>
                  <a:pt x="168742" y="173735"/>
                </a:lnTo>
                <a:close/>
              </a:path>
              <a:path w="7944612" h="289559">
                <a:moveTo>
                  <a:pt x="86868" y="231647"/>
                </a:moveTo>
                <a:lnTo>
                  <a:pt x="96743" y="231093"/>
                </a:lnTo>
                <a:lnTo>
                  <a:pt x="86868" y="173735"/>
                </a:lnTo>
                <a:lnTo>
                  <a:pt x="86868" y="57911"/>
                </a:lnTo>
                <a:lnTo>
                  <a:pt x="76992" y="58466"/>
                </a:lnTo>
                <a:lnTo>
                  <a:pt x="62940" y="61246"/>
                </a:lnTo>
                <a:lnTo>
                  <a:pt x="49801" y="66188"/>
                </a:lnTo>
                <a:lnTo>
                  <a:pt x="37773" y="73095"/>
                </a:lnTo>
                <a:lnTo>
                  <a:pt x="27054" y="81771"/>
                </a:lnTo>
                <a:lnTo>
                  <a:pt x="17841" y="92018"/>
                </a:lnTo>
                <a:lnTo>
                  <a:pt x="10332" y="103640"/>
                </a:lnTo>
                <a:lnTo>
                  <a:pt x="4723" y="116438"/>
                </a:lnTo>
                <a:lnTo>
                  <a:pt x="1213" y="130217"/>
                </a:lnTo>
                <a:lnTo>
                  <a:pt x="0" y="144779"/>
                </a:lnTo>
                <a:lnTo>
                  <a:pt x="555" y="154660"/>
                </a:lnTo>
                <a:lnTo>
                  <a:pt x="3336" y="168716"/>
                </a:lnTo>
                <a:lnTo>
                  <a:pt x="8280" y="181857"/>
                </a:lnTo>
                <a:lnTo>
                  <a:pt x="15190" y="193885"/>
                </a:lnTo>
                <a:lnTo>
                  <a:pt x="23868" y="204603"/>
                </a:lnTo>
                <a:lnTo>
                  <a:pt x="34117" y="213813"/>
                </a:lnTo>
                <a:lnTo>
                  <a:pt x="45739" y="221320"/>
                </a:lnTo>
                <a:lnTo>
                  <a:pt x="58536" y="226926"/>
                </a:lnTo>
                <a:lnTo>
                  <a:pt x="72312" y="230434"/>
                </a:lnTo>
                <a:lnTo>
                  <a:pt x="86868" y="231647"/>
                </a:lnTo>
                <a:close/>
              </a:path>
              <a:path w="7944612" h="289559">
                <a:moveTo>
                  <a:pt x="7655052" y="115823"/>
                </a:moveTo>
                <a:lnTo>
                  <a:pt x="170399" y="120843"/>
                </a:lnTo>
                <a:lnTo>
                  <a:pt x="172522" y="159342"/>
                </a:lnTo>
                <a:lnTo>
                  <a:pt x="7655052" y="173735"/>
                </a:lnTo>
                <a:lnTo>
                  <a:pt x="7684008" y="173735"/>
                </a:lnTo>
                <a:lnTo>
                  <a:pt x="7944612" y="144779"/>
                </a:lnTo>
                <a:lnTo>
                  <a:pt x="7655052" y="0"/>
                </a:lnTo>
                <a:lnTo>
                  <a:pt x="7684008" y="115823"/>
                </a:lnTo>
                <a:lnTo>
                  <a:pt x="7655052" y="115823"/>
                </a:lnTo>
                <a:lnTo>
                  <a:pt x="173736" y="144779"/>
                </a:lnTo>
                <a:lnTo>
                  <a:pt x="173180" y="134899"/>
                </a:lnTo>
                <a:lnTo>
                  <a:pt x="7655052" y="115823"/>
                </a:lnTo>
                <a:close/>
              </a:path>
              <a:path w="7944612" h="289559">
                <a:moveTo>
                  <a:pt x="169012" y="173121"/>
                </a:moveTo>
                <a:lnTo>
                  <a:pt x="7655052" y="173735"/>
                </a:lnTo>
                <a:lnTo>
                  <a:pt x="172522" y="159342"/>
                </a:lnTo>
                <a:lnTo>
                  <a:pt x="170399" y="120843"/>
                </a:lnTo>
                <a:lnTo>
                  <a:pt x="169012" y="1731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25012" y="3909059"/>
            <a:ext cx="2417826" cy="6774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38200" y="5518404"/>
            <a:ext cx="7944611" cy="231648"/>
          </a:xfrm>
          <a:custGeom>
            <a:avLst/>
            <a:gdLst/>
            <a:ahLst/>
            <a:cxnLst/>
            <a:rect l="l" t="t" r="r" b="b"/>
            <a:pathLst>
              <a:path w="7944611" h="231648">
                <a:moveTo>
                  <a:pt x="7857744" y="57912"/>
                </a:moveTo>
                <a:lnTo>
                  <a:pt x="7776101" y="115824"/>
                </a:lnTo>
                <a:lnTo>
                  <a:pt x="7857744" y="115824"/>
                </a:lnTo>
                <a:lnTo>
                  <a:pt x="7867624" y="173180"/>
                </a:lnTo>
                <a:lnTo>
                  <a:pt x="7881680" y="170399"/>
                </a:lnTo>
                <a:lnTo>
                  <a:pt x="7894821" y="165455"/>
                </a:lnTo>
                <a:lnTo>
                  <a:pt x="7906849" y="158545"/>
                </a:lnTo>
                <a:lnTo>
                  <a:pt x="7917567" y="149867"/>
                </a:lnTo>
                <a:lnTo>
                  <a:pt x="7926777" y="139618"/>
                </a:lnTo>
                <a:lnTo>
                  <a:pt x="7934284" y="127996"/>
                </a:lnTo>
                <a:lnTo>
                  <a:pt x="7939890" y="115199"/>
                </a:lnTo>
                <a:lnTo>
                  <a:pt x="7943398" y="101423"/>
                </a:lnTo>
                <a:lnTo>
                  <a:pt x="7944611" y="86868"/>
                </a:lnTo>
                <a:lnTo>
                  <a:pt x="7944057" y="76987"/>
                </a:lnTo>
                <a:lnTo>
                  <a:pt x="7941277" y="62931"/>
                </a:lnTo>
                <a:lnTo>
                  <a:pt x="7936335" y="49790"/>
                </a:lnTo>
                <a:lnTo>
                  <a:pt x="7929428" y="37762"/>
                </a:lnTo>
                <a:lnTo>
                  <a:pt x="7920752" y="27044"/>
                </a:lnTo>
                <a:lnTo>
                  <a:pt x="7910505" y="17834"/>
                </a:lnTo>
                <a:lnTo>
                  <a:pt x="7898883" y="10327"/>
                </a:lnTo>
                <a:lnTo>
                  <a:pt x="7886085" y="4721"/>
                </a:lnTo>
                <a:lnTo>
                  <a:pt x="7872306" y="1213"/>
                </a:lnTo>
                <a:lnTo>
                  <a:pt x="7857744" y="0"/>
                </a:lnTo>
                <a:lnTo>
                  <a:pt x="7847863" y="554"/>
                </a:lnTo>
                <a:lnTo>
                  <a:pt x="7833807" y="3334"/>
                </a:lnTo>
                <a:lnTo>
                  <a:pt x="7820666" y="8276"/>
                </a:lnTo>
                <a:lnTo>
                  <a:pt x="7808638" y="15183"/>
                </a:lnTo>
                <a:lnTo>
                  <a:pt x="7797920" y="23859"/>
                </a:lnTo>
                <a:lnTo>
                  <a:pt x="7788710" y="34106"/>
                </a:lnTo>
                <a:lnTo>
                  <a:pt x="7781203" y="45728"/>
                </a:lnTo>
                <a:lnTo>
                  <a:pt x="7775866" y="57911"/>
                </a:lnTo>
                <a:lnTo>
                  <a:pt x="289560" y="57911"/>
                </a:lnTo>
                <a:lnTo>
                  <a:pt x="7775597" y="58526"/>
                </a:lnTo>
                <a:lnTo>
                  <a:pt x="7776101" y="115824"/>
                </a:lnTo>
                <a:lnTo>
                  <a:pt x="7857744" y="57912"/>
                </a:lnTo>
                <a:close/>
              </a:path>
              <a:path w="7944611" h="231648">
                <a:moveTo>
                  <a:pt x="7857744" y="115824"/>
                </a:moveTo>
                <a:lnTo>
                  <a:pt x="7776101" y="115824"/>
                </a:lnTo>
                <a:lnTo>
                  <a:pt x="7779152" y="123934"/>
                </a:lnTo>
                <a:lnTo>
                  <a:pt x="7786059" y="135962"/>
                </a:lnTo>
                <a:lnTo>
                  <a:pt x="7794735" y="146681"/>
                </a:lnTo>
                <a:lnTo>
                  <a:pt x="7804982" y="155894"/>
                </a:lnTo>
                <a:lnTo>
                  <a:pt x="7816604" y="163403"/>
                </a:lnTo>
                <a:lnTo>
                  <a:pt x="7829402" y="169012"/>
                </a:lnTo>
                <a:lnTo>
                  <a:pt x="7843181" y="172522"/>
                </a:lnTo>
                <a:lnTo>
                  <a:pt x="7857744" y="173736"/>
                </a:lnTo>
                <a:lnTo>
                  <a:pt x="7867624" y="173180"/>
                </a:lnTo>
                <a:lnTo>
                  <a:pt x="7857744" y="115824"/>
                </a:lnTo>
                <a:close/>
              </a:path>
              <a:path w="7944611" h="231648">
                <a:moveTo>
                  <a:pt x="289560" y="57911"/>
                </a:moveTo>
                <a:lnTo>
                  <a:pt x="7774210" y="110795"/>
                </a:lnTo>
                <a:lnTo>
                  <a:pt x="7771430" y="96743"/>
                </a:lnTo>
                <a:lnTo>
                  <a:pt x="289560" y="57911"/>
                </a:lnTo>
                <a:close/>
              </a:path>
              <a:path w="7944611" h="231648">
                <a:moveTo>
                  <a:pt x="289560" y="57911"/>
                </a:moveTo>
                <a:lnTo>
                  <a:pt x="289559" y="-57911"/>
                </a:lnTo>
                <a:lnTo>
                  <a:pt x="0" y="86868"/>
                </a:lnTo>
                <a:lnTo>
                  <a:pt x="289559" y="231648"/>
                </a:lnTo>
                <a:lnTo>
                  <a:pt x="289560" y="115823"/>
                </a:lnTo>
                <a:lnTo>
                  <a:pt x="260591" y="115824"/>
                </a:lnTo>
                <a:lnTo>
                  <a:pt x="260591" y="57912"/>
                </a:lnTo>
                <a:lnTo>
                  <a:pt x="289560" y="57911"/>
                </a:lnTo>
                <a:close/>
              </a:path>
              <a:path w="7944611" h="231648">
                <a:moveTo>
                  <a:pt x="7774210" y="110795"/>
                </a:moveTo>
                <a:lnTo>
                  <a:pt x="7772089" y="72305"/>
                </a:lnTo>
                <a:lnTo>
                  <a:pt x="7770876" y="86868"/>
                </a:lnTo>
                <a:lnTo>
                  <a:pt x="7772089" y="72305"/>
                </a:lnTo>
                <a:lnTo>
                  <a:pt x="7774210" y="110795"/>
                </a:lnTo>
                <a:lnTo>
                  <a:pt x="289560" y="57911"/>
                </a:lnTo>
                <a:lnTo>
                  <a:pt x="260591" y="57912"/>
                </a:lnTo>
                <a:lnTo>
                  <a:pt x="260591" y="115824"/>
                </a:lnTo>
                <a:lnTo>
                  <a:pt x="7776101" y="115824"/>
                </a:lnTo>
                <a:lnTo>
                  <a:pt x="7775597" y="58526"/>
                </a:lnTo>
                <a:lnTo>
                  <a:pt x="289560" y="57911"/>
                </a:lnTo>
                <a:lnTo>
                  <a:pt x="7771430" y="96743"/>
                </a:lnTo>
                <a:lnTo>
                  <a:pt x="7774210" y="110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25012" y="5551932"/>
            <a:ext cx="2657093" cy="6774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38200" y="4709160"/>
            <a:ext cx="1286256" cy="685799"/>
          </a:xfrm>
          <a:custGeom>
            <a:avLst/>
            <a:gdLst/>
            <a:ahLst/>
            <a:cxnLst/>
            <a:rect l="l" t="t" r="r" b="b"/>
            <a:pathLst>
              <a:path w="1286256" h="685800">
                <a:moveTo>
                  <a:pt x="0" y="685799"/>
                </a:moveTo>
                <a:lnTo>
                  <a:pt x="1286256" y="685799"/>
                </a:lnTo>
                <a:lnTo>
                  <a:pt x="1286256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38200" y="4709160"/>
            <a:ext cx="1286256" cy="685799"/>
          </a:xfrm>
          <a:custGeom>
            <a:avLst/>
            <a:gdLst/>
            <a:ahLst/>
            <a:cxnLst/>
            <a:rect l="l" t="t" r="r" b="b"/>
            <a:pathLst>
              <a:path w="1286256" h="685800">
                <a:moveTo>
                  <a:pt x="0" y="685799"/>
                </a:moveTo>
                <a:lnTo>
                  <a:pt x="1286256" y="685799"/>
                </a:lnTo>
                <a:lnTo>
                  <a:pt x="1286256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98219" y="4704600"/>
            <a:ext cx="928878" cy="5112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29996" y="4978920"/>
            <a:ext cx="1520190" cy="51128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87549" y="1305432"/>
            <a:ext cx="4230233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6" dirty="0" smtClean="0">
                <a:latin typeface="Calibri"/>
                <a:cs typeface="Calibri"/>
              </a:rPr>
              <a:t>Tahapan Audit 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7340" y="2147442"/>
            <a:ext cx="301208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dirty="0" smtClean="0">
                <a:solidFill>
                  <a:srgbClr val="1F487C"/>
                </a:solidFill>
                <a:latin typeface="Calibri"/>
                <a:cs typeface="Calibri"/>
              </a:rPr>
              <a:t>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6044" y="2147442"/>
            <a:ext cx="3128420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spc="-4" dirty="0" smtClean="0">
                <a:solidFill>
                  <a:srgbClr val="1F487C"/>
                </a:solidFill>
                <a:latin typeface="Calibri"/>
                <a:cs typeface="Calibri"/>
              </a:rPr>
              <a:t>Penelusuran Bukti Audit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3100" y="2513203"/>
            <a:ext cx="305793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b="1" spc="-4" dirty="0" smtClean="0">
                <a:latin typeface="Calibri"/>
                <a:cs typeface="Calibri"/>
              </a:rPr>
              <a:t>4.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88516" y="2513203"/>
            <a:ext cx="6951772" cy="69596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20">
              <a:lnSpc>
                <a:spcPts val="2500"/>
              </a:lnSpc>
            </a:pPr>
            <a:r>
              <a:rPr sz="2400" b="1" spc="-11" dirty="0" smtClean="0">
                <a:latin typeface="Calibri"/>
                <a:cs typeface="Calibri"/>
              </a:rPr>
              <a:t>Forward And Backward Tracing</a:t>
            </a:r>
            <a:endParaRPr sz="2400">
              <a:latin typeface="Calibri"/>
              <a:cs typeface="Calibri"/>
            </a:endParaRPr>
          </a:p>
          <a:p>
            <a:pPr marL="46228">
              <a:lnSpc>
                <a:spcPts val="2880"/>
              </a:lnSpc>
              <a:spcBef>
                <a:spcPts val="19"/>
              </a:spcBef>
            </a:pPr>
            <a:r>
              <a:rPr sz="2400" spc="-4" dirty="0" smtClean="0">
                <a:latin typeface="Calibri"/>
                <a:cs typeface="Calibri"/>
              </a:rPr>
              <a:t>Auditor dapat bergerak dari sisi input hingga rangkaian-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3100" y="3244723"/>
            <a:ext cx="5808041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8" dirty="0" smtClean="0">
                <a:latin typeface="Calibri"/>
                <a:cs typeface="Calibri"/>
              </a:rPr>
              <a:t>rangkaian kegiatan dan output atau sebaliknya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77381" y="3244723"/>
            <a:ext cx="990781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8" dirty="0" smtClean="0">
                <a:latin typeface="Calibri"/>
                <a:cs typeface="Calibri"/>
              </a:rPr>
              <a:t>bekerja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65314" y="3244723"/>
            <a:ext cx="553471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dari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3100" y="3610737"/>
            <a:ext cx="449441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sisi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9936" y="3610737"/>
            <a:ext cx="916463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32762" y="3610737"/>
            <a:ext cx="1061422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mundur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90799" y="3610737"/>
            <a:ext cx="343046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-69" dirty="0" smtClean="0">
                <a:latin typeface="Calibri"/>
                <a:cs typeface="Calibri"/>
              </a:rPr>
              <a:t>ke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39795" y="3610737"/>
            <a:ext cx="2351328" cy="765968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 marR="45720">
              <a:lnSpc>
                <a:spcPts val="2500"/>
              </a:lnSpc>
            </a:pPr>
            <a:r>
              <a:rPr sz="2400" dirty="0" smtClean="0">
                <a:latin typeface="Calibri"/>
                <a:cs typeface="Calibri"/>
              </a:rPr>
              <a:t>input.</a:t>
            </a:r>
            <a:endParaRPr sz="2400">
              <a:latin typeface="Calibri"/>
              <a:cs typeface="Calibri"/>
            </a:endParaRPr>
          </a:p>
          <a:p>
            <a:pPr marL="276351">
              <a:lnSpc>
                <a:spcPct val="95825"/>
              </a:lnSpc>
              <a:spcBef>
                <a:spcPts val="599"/>
              </a:spcBef>
            </a:pPr>
            <a:r>
              <a:rPr sz="2400" b="1" spc="0" dirty="0" smtClean="0">
                <a:latin typeface="Arial"/>
                <a:cs typeface="Arial"/>
              </a:rPr>
              <a:t>Forward trace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144" y="5690012"/>
            <a:ext cx="7718855" cy="996512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3072003" marR="42492">
              <a:lnSpc>
                <a:spcPts val="2555"/>
              </a:lnSpc>
            </a:pPr>
            <a:r>
              <a:rPr sz="2400" b="1" spc="1" dirty="0" smtClean="0">
                <a:latin typeface="Arial"/>
                <a:cs typeface="Arial"/>
              </a:rPr>
              <a:t>Backward trace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197"/>
              </a:lnSpc>
              <a:spcBef>
                <a:spcPts val="22"/>
              </a:spcBef>
            </a:pPr>
            <a:r>
              <a:rPr sz="1800" spc="-14" dirty="0" smtClean="0">
                <a:latin typeface="Calibri"/>
                <a:cs typeface="Calibri"/>
              </a:rPr>
              <a:t>Pergerakan auditor (forward/backward) dapat berdasarkan obyek audit (5 macam) Contoh obyek audit adalah proses, maka forward tracing bisa ber</a:t>
            </a:r>
            <a:r>
              <a:rPr sz="2700" spc="-14" baseline="-21238" dirty="0" smtClean="0">
                <a:latin typeface="Calibri"/>
                <a:cs typeface="Calibri"/>
              </a:rPr>
              <a:t>1</a:t>
            </a:r>
            <a:r>
              <a:rPr sz="1800" spc="-14" dirty="0" smtClean="0">
                <a:latin typeface="Calibri"/>
                <a:cs typeface="Calibri"/>
              </a:rPr>
              <a:t>d</a:t>
            </a:r>
            <a:r>
              <a:rPr sz="2700" spc="-14" baseline="-21238" dirty="0" smtClean="0">
                <a:latin typeface="Calibri"/>
                <a:cs typeface="Calibri"/>
              </a:rPr>
              <a:t>9</a:t>
            </a:r>
            <a:r>
              <a:rPr sz="1800" spc="-14" dirty="0" smtClean="0">
                <a:latin typeface="Calibri"/>
                <a:cs typeface="Calibri"/>
              </a:rPr>
              <a:t>asar PPEPP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78040" y="4709160"/>
            <a:ext cx="1018031" cy="685799"/>
          </a:xfrm>
          <a:prstGeom prst="rect">
            <a:avLst/>
          </a:prstGeom>
        </p:spPr>
        <p:txBody>
          <a:bodyPr wrap="square" lIns="0" tIns="4687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 marL="87756">
              <a:lnSpc>
                <a:spcPct val="95621"/>
              </a:lnSpc>
              <a:spcBef>
                <a:spcPts val="1000"/>
              </a:spcBef>
            </a:pPr>
            <a:r>
              <a:rPr sz="2000" b="1" spc="0" dirty="0" smtClean="0">
                <a:latin typeface="Arial Narrow"/>
                <a:cs typeface="Arial Narrow"/>
              </a:rPr>
              <a:t>Evaluasi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81956" y="4709160"/>
            <a:ext cx="1482852" cy="685799"/>
          </a:xfrm>
          <a:prstGeom prst="rect">
            <a:avLst/>
          </a:prstGeom>
        </p:spPr>
        <p:txBody>
          <a:bodyPr wrap="square" lIns="0" tIns="48895" rIns="0" bIns="0" rtlCol="0">
            <a:noAutofit/>
          </a:bodyPr>
          <a:lstStyle/>
          <a:p>
            <a:pPr marL="256270" marR="312285" algn="ctr">
              <a:lnSpc>
                <a:spcPct val="95621"/>
              </a:lnSpc>
            </a:pPr>
            <a:r>
              <a:rPr sz="2000" b="1" spc="-1" dirty="0" smtClean="0">
                <a:latin typeface="Arial Narrow"/>
                <a:cs typeface="Arial Narrow"/>
              </a:rPr>
              <a:t>Sub Bag</a:t>
            </a:r>
            <a:endParaRPr sz="2000">
              <a:latin typeface="Arial Narrow"/>
              <a:cs typeface="Arial Narrow"/>
            </a:endParaRPr>
          </a:p>
          <a:p>
            <a:pPr marL="151737" marR="152786" algn="ctr">
              <a:lnSpc>
                <a:spcPct val="95621"/>
              </a:lnSpc>
              <a:spcBef>
                <a:spcPts val="105"/>
              </a:spcBef>
            </a:pPr>
            <a:r>
              <a:rPr sz="2000" b="1" spc="0" dirty="0" smtClean="0">
                <a:latin typeface="Arial Narrow"/>
                <a:cs typeface="Arial Narrow"/>
              </a:rPr>
              <a:t>Pendidikan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39212" y="4709160"/>
            <a:ext cx="1411224" cy="685799"/>
          </a:xfrm>
          <a:prstGeom prst="rect">
            <a:avLst/>
          </a:prstGeom>
        </p:spPr>
        <p:txBody>
          <a:bodyPr wrap="square" lIns="0" tIns="2542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 marL="224281">
              <a:lnSpc>
                <a:spcPct val="95825"/>
              </a:lnSpc>
              <a:spcBef>
                <a:spcPts val="1000"/>
              </a:spcBef>
            </a:pPr>
            <a:r>
              <a:rPr sz="2000" b="1" spc="0" dirty="0" smtClean="0">
                <a:latin typeface="Arial"/>
                <a:cs typeface="Arial"/>
              </a:rPr>
              <a:t>Kaprodi</a:t>
            </a:r>
            <a:endParaRPr sz="20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8200" y="4709160"/>
            <a:ext cx="1286256" cy="685799"/>
          </a:xfrm>
          <a:prstGeom prst="rect">
            <a:avLst/>
          </a:prstGeom>
        </p:spPr>
        <p:txBody>
          <a:bodyPr wrap="square" lIns="0" tIns="2795" rIns="0" bIns="0" rtlCol="0">
            <a:noAutofit/>
          </a:bodyPr>
          <a:lstStyle/>
          <a:p>
            <a:pPr>
              <a:lnSpc>
                <a:spcPts val="600"/>
              </a:lnSpc>
            </a:pPr>
            <a:endParaRPr sz="600"/>
          </a:p>
          <a:p>
            <a:pPr marL="271817" marR="325367" algn="ctr">
              <a:lnSpc>
                <a:spcPct val="95621"/>
              </a:lnSpc>
            </a:pPr>
            <a:r>
              <a:rPr sz="1800" b="1" spc="0" dirty="0" smtClean="0">
                <a:latin typeface="Arial Narrow"/>
                <a:cs typeface="Arial Narrow"/>
              </a:rPr>
              <a:t>Komisi</a:t>
            </a:r>
            <a:endParaRPr sz="1800">
              <a:latin typeface="Arial Narrow"/>
              <a:cs typeface="Arial Narrow"/>
            </a:endParaRPr>
          </a:p>
          <a:p>
            <a:pPr marL="6121" marR="5440" algn="ctr">
              <a:lnSpc>
                <a:spcPct val="95621"/>
              </a:lnSpc>
              <a:spcBef>
                <a:spcPts val="95"/>
              </a:spcBef>
            </a:pPr>
            <a:r>
              <a:rPr sz="1800" b="1" spc="-2" dirty="0" smtClean="0">
                <a:latin typeface="Arial Narrow"/>
                <a:cs typeface="Arial Narrow"/>
              </a:rPr>
              <a:t>Pembelajaran</a:t>
            </a:r>
            <a:endParaRPr sz="18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object 173"/>
          <p:cNvSpPr txBox="1"/>
          <p:nvPr/>
        </p:nvSpPr>
        <p:spPr>
          <a:xfrm>
            <a:off x="2766060" y="4268724"/>
            <a:ext cx="1481327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1.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3914470" y="4268724"/>
            <a:ext cx="1158925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4628199" y="4268724"/>
            <a:ext cx="1281872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ah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5116168" y="4268724"/>
            <a:ext cx="1395871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tandar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6067064" y="4268724"/>
            <a:ext cx="1045430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6667520" y="4268724"/>
            <a:ext cx="1543791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ah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7766372" y="4268724"/>
            <a:ext cx="1156635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2827020" y="4447633"/>
            <a:ext cx="1260335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205740">
              <a:lnSpc>
                <a:spcPts val="1630"/>
              </a:lnSpc>
            </a:pPr>
            <a:r>
              <a:rPr sz="1600" spc="2" dirty="0" smtClean="0">
                <a:latin typeface="Arial"/>
                <a:cs typeface="Arial"/>
              </a:rPr>
              <a:t>Memeriks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3360310" y="4447633"/>
            <a:ext cx="1536301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827641">
              <a:lnSpc>
                <a:spcPts val="1630"/>
              </a:lnSpc>
            </a:pPr>
            <a:r>
              <a:rPr sz="1600" dirty="0" smtClean="0">
                <a:latin typeface="Arial"/>
                <a:cs typeface="Arial"/>
              </a:rPr>
              <a:t>apak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umen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4102454" y="4447633"/>
            <a:ext cx="1479983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911759">
              <a:lnSpc>
                <a:spcPts val="1630"/>
              </a:lnSpc>
            </a:pPr>
            <a:r>
              <a:rPr sz="1600" dirty="0" smtClean="0">
                <a:latin typeface="Arial"/>
                <a:cs typeface="Arial"/>
              </a:rPr>
              <a:t>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tandar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5080997" y="4447633"/>
            <a:ext cx="1132376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R="147727" algn="r">
              <a:lnSpc>
                <a:spcPts val="1630"/>
              </a:lnSpc>
            </a:pPr>
            <a:r>
              <a:rPr sz="1600" spc="-10" dirty="0" smtClean="0">
                <a:latin typeface="Arial"/>
                <a:cs typeface="Arial"/>
              </a:rPr>
              <a:t>ya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am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5495798" y="4447633"/>
            <a:ext cx="1244841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R="73726" algn="r">
              <a:lnSpc>
                <a:spcPts val="1630"/>
              </a:lnSpc>
            </a:pPr>
            <a:r>
              <a:rPr sz="1600" spc="-5" dirty="0" smtClean="0">
                <a:latin typeface="Arial"/>
                <a:cs typeface="Arial"/>
              </a:rPr>
              <a:t>tel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spc="4" dirty="0" smtClean="0">
                <a:latin typeface="Arial"/>
                <a:cs typeface="Arial"/>
              </a:rPr>
              <a:t>SPMI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6126734" y="4447633"/>
            <a:ext cx="1466469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926972">
              <a:lnSpc>
                <a:spcPts val="1630"/>
              </a:lnSpc>
            </a:pPr>
            <a:r>
              <a:rPr sz="1600" spc="0" dirty="0" smtClean="0">
                <a:latin typeface="Arial"/>
                <a:cs typeface="Arial"/>
              </a:rPr>
              <a:t>diteta</a:t>
            </a:r>
            <a:endParaRPr sz="1600">
              <a:latin typeface="Arial"/>
              <a:cs typeface="Arial"/>
            </a:endParaRPr>
          </a:p>
          <a:p>
            <a:pPr marR="43103"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atau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6756097" y="4447633"/>
            <a:ext cx="1132114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R="122447" algn="r">
              <a:lnSpc>
                <a:spcPts val="1630"/>
              </a:lnSpc>
            </a:pPr>
            <a:r>
              <a:rPr sz="1600" spc="-8" dirty="0" smtClean="0">
                <a:latin typeface="Arial"/>
                <a:cs typeface="Arial"/>
              </a:rPr>
              <a:t>pk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7443617" y="4447633"/>
            <a:ext cx="1423014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708893">
              <a:lnSpc>
                <a:spcPts val="1630"/>
              </a:lnSpc>
            </a:pPr>
            <a:r>
              <a:rPr sz="1600" spc="0" dirty="0" smtClean="0">
                <a:latin typeface="Arial"/>
                <a:cs typeface="Arial"/>
              </a:rPr>
              <a:t>dalam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ah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8421620" y="4512564"/>
            <a:ext cx="501386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2827020" y="4691473"/>
            <a:ext cx="1317929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205740">
              <a:lnSpc>
                <a:spcPts val="1630"/>
              </a:lnSpc>
            </a:pPr>
            <a:r>
              <a:rPr sz="1600" spc="0" dirty="0" smtClean="0">
                <a:latin typeface="Arial"/>
                <a:cs typeface="Arial"/>
              </a:rPr>
              <a:t>dok          </a:t>
            </a:r>
            <a:r>
              <a:rPr sz="1600" spc="144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3191062" y="4756404"/>
            <a:ext cx="1278816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penuhi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3855720" y="4691473"/>
            <a:ext cx="1224669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algn="r">
              <a:lnSpc>
                <a:spcPts val="1630"/>
              </a:lnSpc>
            </a:pPr>
            <a:r>
              <a:rPr sz="1600" spc="-7" dirty="0" smtClean="0">
                <a:latin typeface="Arial"/>
                <a:cs typeface="Arial"/>
              </a:rPr>
              <a:t>dal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atau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4408778" y="4756404"/>
            <a:ext cx="603645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dak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2569464" y="4935313"/>
            <a:ext cx="620990" cy="660852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algn="r">
              <a:lnSpc>
                <a:spcPts val="1630"/>
              </a:lnSpc>
            </a:pPr>
            <a:r>
              <a:rPr sz="1600" spc="-6" dirty="0" smtClean="0">
                <a:latin typeface="Arial"/>
                <a:cs typeface="Arial"/>
              </a:rPr>
              <a:t>di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2766060" y="5000244"/>
            <a:ext cx="655358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2.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2996184" y="5000244"/>
            <a:ext cx="1251191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 marL="36576"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M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3812634" y="5000244"/>
            <a:ext cx="491128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spc="2" dirty="0" smtClean="0">
                <a:latin typeface="Arial"/>
                <a:cs typeface="Arial"/>
              </a:rPr>
              <a:t>sa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3878579" y="4935313"/>
            <a:ext cx="1520952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428244">
              <a:lnSpc>
                <a:spcPts val="1630"/>
              </a:lnSpc>
            </a:pPr>
            <a:r>
              <a:rPr sz="1600" spc="0" dirty="0" smtClean="0">
                <a:latin typeface="Arial"/>
                <a:cs typeface="Arial"/>
              </a:rPr>
              <a:t>ti    </a:t>
            </a:r>
            <a:r>
              <a:rPr sz="1600" spc="365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149352"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/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4953868" y="5000244"/>
            <a:ext cx="1187851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5696777" y="5000244"/>
            <a:ext cx="1063674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ah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6315322" y="5000244"/>
            <a:ext cx="1356480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ap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7226956" y="5000244"/>
            <a:ext cx="1019394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en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7530719" y="5000244"/>
            <a:ext cx="860399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spc="4" dirty="0" smtClean="0">
                <a:latin typeface="Arial"/>
                <a:cs typeface="Arial"/>
              </a:rPr>
              <a:t>SPMI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7965948" y="5000244"/>
            <a:ext cx="900683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 marL="139319"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(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8386973" y="5000244"/>
            <a:ext cx="536033" cy="608076"/>
          </a:xfrm>
          <a:prstGeom prst="rect">
            <a:avLst/>
          </a:prstGeom>
        </p:spPr>
        <p:txBody>
          <a:bodyPr wrap="square" lIns="0" tIns="15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spc="1" dirty="0" smtClean="0">
                <a:latin typeface="Arial"/>
                <a:cs typeface="Arial"/>
              </a:rPr>
              <a:t>sal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2827020" y="5179153"/>
            <a:ext cx="1091183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374904">
              <a:lnSpc>
                <a:spcPts val="1630"/>
              </a:lnSpc>
            </a:pPr>
            <a:r>
              <a:rPr sz="1600" spc="2" dirty="0" smtClean="0">
                <a:latin typeface="Arial"/>
                <a:cs typeface="Arial"/>
              </a:rPr>
              <a:t>emerik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3032760" y="5179153"/>
            <a:ext cx="1501941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algn="r">
              <a:lnSpc>
                <a:spcPts val="1630"/>
              </a:lnSpc>
            </a:pPr>
            <a:r>
              <a:rPr sz="1600" spc="-11" dirty="0" smtClean="0">
                <a:latin typeface="Arial"/>
                <a:cs typeface="Arial"/>
              </a:rPr>
              <a:t>mem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spc="0" dirty="0" smtClean="0">
                <a:latin typeface="Arial"/>
                <a:cs typeface="Arial"/>
              </a:rPr>
              <a:t>manual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3787140" y="5179153"/>
            <a:ext cx="1202461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748169">
              <a:lnSpc>
                <a:spcPts val="1630"/>
              </a:lnSpc>
            </a:pPr>
            <a:r>
              <a:rPr sz="1600" spc="1" dirty="0" smtClean="0">
                <a:latin typeface="Arial"/>
                <a:cs typeface="Arial"/>
              </a:rPr>
              <a:t>astik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spc="4" dirty="0" smtClean="0">
                <a:latin typeface="Arial"/>
                <a:cs typeface="Arial"/>
              </a:rPr>
              <a:t>SPMI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4544238" y="5179153"/>
            <a:ext cx="1280501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712291">
              <a:lnSpc>
                <a:spcPts val="1630"/>
              </a:lnSpc>
            </a:pPr>
            <a:r>
              <a:rPr sz="1600" dirty="0" smtClean="0">
                <a:latin typeface="Arial"/>
                <a:cs typeface="Arial"/>
              </a:rPr>
              <a:t>apak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au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119022" y="5179153"/>
            <a:ext cx="1234520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R="38828" algn="r">
              <a:lnSpc>
                <a:spcPts val="1630"/>
              </a:lnSpc>
            </a:pPr>
            <a:r>
              <a:rPr sz="1600" spc="-5" dirty="0" smtClean="0">
                <a:latin typeface="Arial"/>
                <a:cs typeface="Arial"/>
              </a:rPr>
              <a:t>seti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spc="1" dirty="0" smtClean="0">
                <a:latin typeface="Arial"/>
                <a:cs typeface="Arial"/>
              </a:rPr>
              <a:t>truksi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795872" y="5244083"/>
            <a:ext cx="626302" cy="608076"/>
          </a:xfrm>
          <a:prstGeom prst="rect">
            <a:avLst/>
          </a:prstGeom>
        </p:spPr>
        <p:txBody>
          <a:bodyPr wrap="square" lIns="0" tIns="535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erja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6085332" y="5179153"/>
            <a:ext cx="901973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532129">
              <a:lnSpc>
                <a:spcPts val="1630"/>
              </a:lnSpc>
            </a:pPr>
            <a:r>
              <a:rPr sz="1600" dirty="0" smtClean="0">
                <a:latin typeface="Arial"/>
                <a:cs typeface="Arial"/>
              </a:rPr>
              <a:t>dok</a:t>
            </a:r>
            <a:endParaRPr sz="1600">
              <a:latin typeface="Arial"/>
              <a:cs typeface="Arial"/>
            </a:endParaRPr>
          </a:p>
          <a:p>
            <a:pPr marL="49021" marR="36354"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6505976" y="5179153"/>
            <a:ext cx="1923290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L="439035">
              <a:lnSpc>
                <a:spcPts val="1630"/>
              </a:lnSpc>
            </a:pPr>
            <a:r>
              <a:rPr sz="1600" spc="0" dirty="0" smtClean="0">
                <a:latin typeface="Arial"/>
                <a:cs typeface="Arial"/>
              </a:rPr>
              <a:t>um               </a:t>
            </a:r>
            <a:r>
              <a:rPr sz="1600" spc="335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mi</a:t>
            </a:r>
            <a:endParaRPr sz="1600">
              <a:latin typeface="Arial"/>
              <a:cs typeface="Arial"/>
            </a:endParaRPr>
          </a:p>
          <a:p>
            <a:pPr marR="43103"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ah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7779673" y="5179153"/>
            <a:ext cx="1143359" cy="673006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R="218873" algn="r">
              <a:lnSpc>
                <a:spcPts val="1630"/>
              </a:lnSpc>
            </a:pPr>
            <a:r>
              <a:rPr sz="1600" dirty="0" smtClean="0"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3032760" y="5487924"/>
            <a:ext cx="1066800" cy="608076"/>
          </a:xfrm>
          <a:prstGeom prst="rect">
            <a:avLst/>
          </a:prstGeom>
        </p:spPr>
        <p:txBody>
          <a:bodyPr wrap="square" lIns="0" tIns="510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tertib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3541776" y="5423374"/>
            <a:ext cx="1123213" cy="672625"/>
          </a:xfrm>
          <a:prstGeom prst="rect">
            <a:avLst/>
          </a:prstGeom>
        </p:spPr>
        <p:txBody>
          <a:bodyPr wrap="square" lIns="0" tIns="10350" rIns="0" bIns="0" rtlCol="0">
            <a:noAutofit/>
          </a:bodyPr>
          <a:lstStyle/>
          <a:p>
            <a:pPr marR="122169" algn="r">
              <a:lnSpc>
                <a:spcPts val="1630"/>
              </a:lnSpc>
            </a:pPr>
            <a:r>
              <a:rPr sz="1600" spc="0" dirty="0" smtClean="0">
                <a:latin typeface="Arial"/>
                <a:cs typeface="Arial"/>
              </a:rPr>
              <a:t>at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dan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3938016" y="5487924"/>
            <a:ext cx="783323" cy="608076"/>
          </a:xfrm>
          <a:prstGeom prst="rect">
            <a:avLst/>
          </a:prstGeom>
        </p:spPr>
        <p:txBody>
          <a:bodyPr wrap="square" lIns="0" tIns="510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>
              <a:lnSpc>
                <a:spcPct val="95825"/>
              </a:lnSpc>
            </a:pPr>
            <a:r>
              <a:rPr sz="1600" dirty="0" smtClean="0">
                <a:latin typeface="Arial"/>
                <a:cs typeface="Arial"/>
              </a:rPr>
              <a:t>benar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0" y="152400"/>
            <a:ext cx="9144000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569464" y="4288497"/>
            <a:ext cx="576110" cy="5761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18232" y="4314164"/>
            <a:ext cx="462546" cy="50880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27020" y="4268724"/>
            <a:ext cx="1420368" cy="6080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75788" y="4317479"/>
            <a:ext cx="1306830" cy="4945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82212" y="4268724"/>
            <a:ext cx="1091184" cy="6080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30979" y="4317479"/>
            <a:ext cx="977646" cy="4945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808220" y="4268724"/>
            <a:ext cx="1101852" cy="6080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56988" y="4317479"/>
            <a:ext cx="988313" cy="4945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646420" y="4268724"/>
            <a:ext cx="865619" cy="60807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695188" y="4317479"/>
            <a:ext cx="752093" cy="4945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46876" y="4268724"/>
            <a:ext cx="865619" cy="60807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95644" y="4317479"/>
            <a:ext cx="752094" cy="4945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847332" y="4268724"/>
            <a:ext cx="1363979" cy="60807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896100" y="4317479"/>
            <a:ext cx="1250442" cy="49455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946135" y="4268724"/>
            <a:ext cx="976871" cy="60807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994904" y="4317479"/>
            <a:ext cx="863346" cy="49455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827020" y="4512564"/>
            <a:ext cx="1260335" cy="60807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875788" y="4561319"/>
            <a:ext cx="1146810" cy="49455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794760" y="4512564"/>
            <a:ext cx="1101852" cy="6080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843528" y="4561319"/>
            <a:ext cx="988313" cy="4945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04004" y="4512564"/>
            <a:ext cx="978433" cy="608076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52772" y="4561319"/>
            <a:ext cx="864870" cy="494550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289804" y="4512564"/>
            <a:ext cx="923569" cy="60807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338572" y="4561319"/>
            <a:ext cx="810005" cy="494550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920740" y="4512564"/>
            <a:ext cx="819899" cy="60807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969508" y="4561319"/>
            <a:ext cx="706373" cy="49455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449568" y="4512564"/>
            <a:ext cx="864108" cy="608076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98336" y="4561319"/>
            <a:ext cx="750569" cy="49455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022592" y="4512564"/>
            <a:ext cx="865619" cy="60807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071359" y="4561319"/>
            <a:ext cx="752094" cy="4945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595616" y="4512564"/>
            <a:ext cx="1271016" cy="608076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644383" y="4561319"/>
            <a:ext cx="1157477" cy="494550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441436" y="4512564"/>
            <a:ext cx="481571" cy="608076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827020" y="4756404"/>
            <a:ext cx="1193292" cy="608076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875788" y="4805159"/>
            <a:ext cx="1079753" cy="494550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649979" y="4756404"/>
            <a:ext cx="819899" cy="60807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698748" y="4805159"/>
            <a:ext cx="706374" cy="49455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101084" y="4756404"/>
            <a:ext cx="854963" cy="608076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149852" y="4805159"/>
            <a:ext cx="741426" cy="494550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30852" y="4756404"/>
            <a:ext cx="481571" cy="608076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579620" y="4805159"/>
            <a:ext cx="368046" cy="494550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569464" y="5020056"/>
            <a:ext cx="576110" cy="576110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618232" y="5068811"/>
            <a:ext cx="462546" cy="462546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827020" y="5000244"/>
            <a:ext cx="594398" cy="608076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75788" y="5048999"/>
            <a:ext cx="480834" cy="494550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996184" y="5000244"/>
            <a:ext cx="1251191" cy="608076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044952" y="5048999"/>
            <a:ext cx="1137665" cy="494550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822191" y="5000244"/>
            <a:ext cx="481571" cy="608076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870960" y="5048999"/>
            <a:ext cx="368046" cy="494550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878579" y="5000244"/>
            <a:ext cx="1520952" cy="608076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927348" y="5048999"/>
            <a:ext cx="1407414" cy="494550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050536" y="5000244"/>
            <a:ext cx="1091184" cy="6080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099304" y="5048999"/>
            <a:ext cx="977646" cy="4945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792724" y="5000244"/>
            <a:ext cx="967727" cy="608076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841492" y="5048999"/>
            <a:ext cx="854202" cy="494550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411468" y="5000244"/>
            <a:ext cx="1260335" cy="60807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460236" y="5048999"/>
            <a:ext cx="1146810" cy="49455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324344" y="5000244"/>
            <a:ext cx="922007" cy="608076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373111" y="5048999"/>
            <a:ext cx="808481" cy="494550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898892" y="5000244"/>
            <a:ext cx="492226" cy="608076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947659" y="5048999"/>
            <a:ext cx="378701" cy="494550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965948" y="5000244"/>
            <a:ext cx="900683" cy="608076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014716" y="5048999"/>
            <a:ext cx="787146" cy="494550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441436" y="5000244"/>
            <a:ext cx="481571" cy="608076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490204" y="4561319"/>
            <a:ext cx="368046" cy="982230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827020" y="5244083"/>
            <a:ext cx="1091183" cy="608076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875788" y="5292852"/>
            <a:ext cx="977646" cy="494550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581400" y="5244083"/>
            <a:ext cx="922007" cy="608076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630167" y="5292852"/>
            <a:ext cx="808482" cy="494550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166616" y="5244083"/>
            <a:ext cx="822985" cy="608076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215384" y="5292852"/>
            <a:ext cx="709422" cy="494550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652772" y="5244083"/>
            <a:ext cx="1171968" cy="608076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701540" y="5292852"/>
            <a:ext cx="1058417" cy="494550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487924" y="5244083"/>
            <a:ext cx="865619" cy="608076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536692" y="5292852"/>
            <a:ext cx="752093" cy="494550"/>
          </a:xfrm>
          <a:prstGeom prst="rect">
            <a:avLst/>
          </a:prstGeom>
          <a:blipFill>
            <a:blip r:embed="rId6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928360" y="5244083"/>
            <a:ext cx="493814" cy="608076"/>
          </a:xfrm>
          <a:prstGeom prst="rect">
            <a:avLst/>
          </a:prstGeom>
          <a:blipFill>
            <a:blip r:embed="rId6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977128" y="5292852"/>
            <a:ext cx="380250" cy="494550"/>
          </a:xfrm>
          <a:prstGeom prst="rect">
            <a:avLst/>
          </a:prstGeom>
          <a:blipFill>
            <a:blip r:embed="rId6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085332" y="5244083"/>
            <a:ext cx="865619" cy="60807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134100" y="5292852"/>
            <a:ext cx="752094" cy="4945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614159" y="5244083"/>
            <a:ext cx="1610868" cy="608076"/>
          </a:xfrm>
          <a:prstGeom prst="rect">
            <a:avLst/>
          </a:prstGeom>
          <a:blipFill>
            <a:blip r:embed="rId6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662928" y="5292852"/>
            <a:ext cx="1497329" cy="494550"/>
          </a:xfrm>
          <a:prstGeom prst="rect">
            <a:avLst/>
          </a:prstGeom>
          <a:blipFill>
            <a:blip r:embed="rId7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888224" y="5244083"/>
            <a:ext cx="1034808" cy="608076"/>
          </a:xfrm>
          <a:prstGeom prst="rect">
            <a:avLst/>
          </a:prstGeom>
          <a:blipFill>
            <a:blip r:embed="rId7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936992" y="5292852"/>
            <a:ext cx="921257" cy="494550"/>
          </a:xfrm>
          <a:prstGeom prst="rect">
            <a:avLst/>
          </a:prstGeom>
          <a:blipFill>
            <a:blip r:embed="rId7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827020" y="5487924"/>
            <a:ext cx="876287" cy="608076"/>
          </a:xfrm>
          <a:prstGeom prst="rect">
            <a:avLst/>
          </a:prstGeom>
          <a:blipFill>
            <a:blip r:embed="rId7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875788" y="5536692"/>
            <a:ext cx="762762" cy="494550"/>
          </a:xfrm>
          <a:prstGeom prst="rect">
            <a:avLst/>
          </a:prstGeom>
          <a:blipFill>
            <a:blip r:embed="rId7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336036" y="5487924"/>
            <a:ext cx="763524" cy="608076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384804" y="5536692"/>
            <a:ext cx="649986" cy="494550"/>
          </a:xfrm>
          <a:prstGeom prst="rect">
            <a:avLst/>
          </a:prstGeom>
          <a:blipFill>
            <a:blip r:embed="rId7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732276" y="5487924"/>
            <a:ext cx="932713" cy="608076"/>
          </a:xfrm>
          <a:prstGeom prst="rect">
            <a:avLst/>
          </a:prstGeom>
          <a:blipFill>
            <a:blip r:embed="rId7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781044" y="5536692"/>
            <a:ext cx="819150" cy="494550"/>
          </a:xfrm>
          <a:prstGeom prst="rect">
            <a:avLst/>
          </a:prstGeom>
          <a:blipFill>
            <a:blip r:embed="rId7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239768" y="5487924"/>
            <a:ext cx="481571" cy="608076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288536" y="5536692"/>
            <a:ext cx="368046" cy="494550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005840" y="1711477"/>
            <a:ext cx="5295900" cy="684250"/>
          </a:xfrm>
          <a:prstGeom prst="rect">
            <a:avLst/>
          </a:prstGeom>
          <a:blipFill>
            <a:blip r:embed="rId7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262884" y="1737385"/>
            <a:ext cx="3083052" cy="720826"/>
          </a:xfrm>
          <a:prstGeom prst="rect">
            <a:avLst/>
          </a:prstGeom>
          <a:blipFill>
            <a:blip r:embed="rId8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067562" y="1753362"/>
            <a:ext cx="5177028" cy="565403"/>
          </a:xfrm>
          <a:custGeom>
            <a:avLst/>
            <a:gdLst/>
            <a:ahLst/>
            <a:cxnLst/>
            <a:rect l="l" t="t" r="r" b="b"/>
            <a:pathLst>
              <a:path w="5177028" h="565403">
                <a:moveTo>
                  <a:pt x="0" y="94234"/>
                </a:moveTo>
                <a:lnTo>
                  <a:pt x="0" y="471170"/>
                </a:lnTo>
                <a:lnTo>
                  <a:pt x="276" y="478446"/>
                </a:lnTo>
                <a:lnTo>
                  <a:pt x="12835" y="518691"/>
                </a:lnTo>
                <a:lnTo>
                  <a:pt x="40804" y="548810"/>
                </a:lnTo>
                <a:lnTo>
                  <a:pt x="79651" y="564283"/>
                </a:lnTo>
                <a:lnTo>
                  <a:pt x="94234" y="565403"/>
                </a:lnTo>
                <a:lnTo>
                  <a:pt x="5082794" y="565403"/>
                </a:lnTo>
                <a:lnTo>
                  <a:pt x="5130315" y="552574"/>
                </a:lnTo>
                <a:lnTo>
                  <a:pt x="5160434" y="524610"/>
                </a:lnTo>
                <a:lnTo>
                  <a:pt x="5175907" y="485758"/>
                </a:lnTo>
                <a:lnTo>
                  <a:pt x="5177028" y="471170"/>
                </a:lnTo>
                <a:lnTo>
                  <a:pt x="5177028" y="94234"/>
                </a:lnTo>
                <a:lnTo>
                  <a:pt x="5164198" y="46712"/>
                </a:lnTo>
                <a:lnTo>
                  <a:pt x="5136234" y="16593"/>
                </a:lnTo>
                <a:lnTo>
                  <a:pt x="5097382" y="1120"/>
                </a:lnTo>
                <a:lnTo>
                  <a:pt x="5082794" y="0"/>
                </a:lnTo>
                <a:lnTo>
                  <a:pt x="94234" y="0"/>
                </a:lnTo>
                <a:lnTo>
                  <a:pt x="46724" y="12829"/>
                </a:lnTo>
                <a:lnTo>
                  <a:pt x="16600" y="40793"/>
                </a:lnTo>
                <a:lnTo>
                  <a:pt x="1121" y="79645"/>
                </a:lnTo>
                <a:lnTo>
                  <a:pt x="0" y="94234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67562" y="1753362"/>
            <a:ext cx="5177028" cy="565403"/>
          </a:xfrm>
          <a:custGeom>
            <a:avLst/>
            <a:gdLst/>
            <a:ahLst/>
            <a:cxnLst/>
            <a:rect l="l" t="t" r="r" b="b"/>
            <a:pathLst>
              <a:path w="5177028" h="565403">
                <a:moveTo>
                  <a:pt x="0" y="94234"/>
                </a:moveTo>
                <a:lnTo>
                  <a:pt x="9589" y="52757"/>
                </a:lnTo>
                <a:lnTo>
                  <a:pt x="35335" y="20661"/>
                </a:lnTo>
                <a:lnTo>
                  <a:pt x="72704" y="2469"/>
                </a:lnTo>
                <a:lnTo>
                  <a:pt x="94234" y="0"/>
                </a:lnTo>
                <a:lnTo>
                  <a:pt x="5082794" y="0"/>
                </a:lnTo>
                <a:lnTo>
                  <a:pt x="5124270" y="9584"/>
                </a:lnTo>
                <a:lnTo>
                  <a:pt x="5156366" y="35324"/>
                </a:lnTo>
                <a:lnTo>
                  <a:pt x="5174558" y="72696"/>
                </a:lnTo>
                <a:lnTo>
                  <a:pt x="5177028" y="94234"/>
                </a:lnTo>
                <a:lnTo>
                  <a:pt x="5177028" y="471170"/>
                </a:lnTo>
                <a:lnTo>
                  <a:pt x="5167443" y="512646"/>
                </a:lnTo>
                <a:lnTo>
                  <a:pt x="5141703" y="544742"/>
                </a:lnTo>
                <a:lnTo>
                  <a:pt x="5104331" y="562934"/>
                </a:lnTo>
                <a:lnTo>
                  <a:pt x="5082794" y="565403"/>
                </a:lnTo>
                <a:lnTo>
                  <a:pt x="94234" y="565403"/>
                </a:lnTo>
                <a:lnTo>
                  <a:pt x="52768" y="555819"/>
                </a:lnTo>
                <a:lnTo>
                  <a:pt x="20669" y="530079"/>
                </a:lnTo>
                <a:lnTo>
                  <a:pt x="2470" y="492707"/>
                </a:lnTo>
                <a:lnTo>
                  <a:pt x="0" y="471170"/>
                </a:lnTo>
                <a:lnTo>
                  <a:pt x="0" y="94234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125980" y="3630142"/>
            <a:ext cx="4229100" cy="705637"/>
          </a:xfrm>
          <a:prstGeom prst="rect">
            <a:avLst/>
          </a:prstGeom>
          <a:blipFill>
            <a:blip r:embed="rId8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241548" y="3666769"/>
            <a:ext cx="3156204" cy="720826"/>
          </a:xfrm>
          <a:prstGeom prst="rect">
            <a:avLst/>
          </a:prstGeom>
          <a:blipFill>
            <a:blip r:embed="rId8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87702" y="3672078"/>
            <a:ext cx="4110228" cy="586740"/>
          </a:xfrm>
          <a:custGeom>
            <a:avLst/>
            <a:gdLst/>
            <a:ahLst/>
            <a:cxnLst/>
            <a:rect l="l" t="t" r="r" b="b"/>
            <a:pathLst>
              <a:path w="4110228" h="586740">
                <a:moveTo>
                  <a:pt x="0" y="97790"/>
                </a:moveTo>
                <a:lnTo>
                  <a:pt x="0" y="488950"/>
                </a:lnTo>
                <a:lnTo>
                  <a:pt x="858" y="501954"/>
                </a:lnTo>
                <a:lnTo>
                  <a:pt x="15235" y="541363"/>
                </a:lnTo>
                <a:lnTo>
                  <a:pt x="44091" y="570672"/>
                </a:lnTo>
                <a:lnTo>
                  <a:pt x="83203" y="585657"/>
                </a:lnTo>
                <a:lnTo>
                  <a:pt x="97790" y="586740"/>
                </a:lnTo>
                <a:lnTo>
                  <a:pt x="4012438" y="586740"/>
                </a:lnTo>
                <a:lnTo>
                  <a:pt x="4052629" y="578114"/>
                </a:lnTo>
                <a:lnTo>
                  <a:pt x="4085773" y="553615"/>
                </a:lnTo>
                <a:lnTo>
                  <a:pt x="4106002" y="517453"/>
                </a:lnTo>
                <a:lnTo>
                  <a:pt x="4110228" y="488950"/>
                </a:lnTo>
                <a:lnTo>
                  <a:pt x="4110228" y="97790"/>
                </a:lnTo>
                <a:lnTo>
                  <a:pt x="4101602" y="57598"/>
                </a:lnTo>
                <a:lnTo>
                  <a:pt x="4077103" y="24454"/>
                </a:lnTo>
                <a:lnTo>
                  <a:pt x="4040941" y="4225"/>
                </a:lnTo>
                <a:lnTo>
                  <a:pt x="4012438" y="0"/>
                </a:lnTo>
                <a:lnTo>
                  <a:pt x="97790" y="0"/>
                </a:lnTo>
                <a:lnTo>
                  <a:pt x="57598" y="8625"/>
                </a:lnTo>
                <a:lnTo>
                  <a:pt x="24454" y="33124"/>
                </a:lnTo>
                <a:lnTo>
                  <a:pt x="4225" y="69286"/>
                </a:lnTo>
                <a:lnTo>
                  <a:pt x="0" y="97790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187702" y="3672078"/>
            <a:ext cx="4110228" cy="586740"/>
          </a:xfrm>
          <a:custGeom>
            <a:avLst/>
            <a:gdLst/>
            <a:ahLst/>
            <a:cxnLst/>
            <a:rect l="l" t="t" r="r" b="b"/>
            <a:pathLst>
              <a:path w="4110228" h="586740">
                <a:moveTo>
                  <a:pt x="0" y="97790"/>
                </a:moveTo>
                <a:lnTo>
                  <a:pt x="9272" y="56197"/>
                </a:lnTo>
                <a:lnTo>
                  <a:pt x="34276" y="23453"/>
                </a:lnTo>
                <a:lnTo>
                  <a:pt x="70787" y="3781"/>
                </a:lnTo>
                <a:lnTo>
                  <a:pt x="97790" y="0"/>
                </a:lnTo>
                <a:lnTo>
                  <a:pt x="4012438" y="0"/>
                </a:lnTo>
                <a:lnTo>
                  <a:pt x="4054030" y="9272"/>
                </a:lnTo>
                <a:lnTo>
                  <a:pt x="4086774" y="34276"/>
                </a:lnTo>
                <a:lnTo>
                  <a:pt x="4106446" y="70787"/>
                </a:lnTo>
                <a:lnTo>
                  <a:pt x="4110228" y="97790"/>
                </a:lnTo>
                <a:lnTo>
                  <a:pt x="4110228" y="488950"/>
                </a:lnTo>
                <a:lnTo>
                  <a:pt x="4100955" y="530542"/>
                </a:lnTo>
                <a:lnTo>
                  <a:pt x="4075951" y="563286"/>
                </a:lnTo>
                <a:lnTo>
                  <a:pt x="4039440" y="582958"/>
                </a:lnTo>
                <a:lnTo>
                  <a:pt x="4012438" y="586740"/>
                </a:lnTo>
                <a:lnTo>
                  <a:pt x="97790" y="586740"/>
                </a:lnTo>
                <a:lnTo>
                  <a:pt x="56197" y="577467"/>
                </a:lnTo>
                <a:lnTo>
                  <a:pt x="23453" y="552463"/>
                </a:lnTo>
                <a:lnTo>
                  <a:pt x="3781" y="515952"/>
                </a:lnTo>
                <a:lnTo>
                  <a:pt x="0" y="488950"/>
                </a:lnTo>
                <a:lnTo>
                  <a:pt x="0" y="9779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042922" y="1023088"/>
            <a:ext cx="6668809" cy="1590157"/>
          </a:xfrm>
          <a:prstGeom prst="rect">
            <a:avLst/>
          </a:prstGeom>
        </p:spPr>
        <p:txBody>
          <a:bodyPr wrap="square" lIns="0" tIns="26987" rIns="0" bIns="0" rtlCol="0">
            <a:noAutofit/>
          </a:bodyPr>
          <a:lstStyle/>
          <a:p>
            <a:pPr marL="889000" marR="30403">
              <a:lnSpc>
                <a:spcPts val="4250"/>
              </a:lnSpc>
            </a:pPr>
            <a:r>
              <a:rPr sz="4000" b="1" spc="-15" dirty="0" smtClean="0">
                <a:latin typeface="Century Gothic"/>
                <a:cs typeface="Century Gothic"/>
              </a:rPr>
              <a:t>Tahapan AMI</a:t>
            </a:r>
            <a:endParaRPr sz="4000">
              <a:latin typeface="Century Gothic"/>
              <a:cs typeface="Century Gothic"/>
            </a:endParaRPr>
          </a:p>
          <a:p>
            <a:pPr marL="1446149" marR="30403">
              <a:lnSpc>
                <a:spcPct val="102172"/>
              </a:lnSpc>
              <a:spcBef>
                <a:spcPts val="2005"/>
              </a:spcBef>
            </a:pPr>
            <a:r>
              <a:rPr sz="2400" b="1" spc="1" dirty="0" smtClean="0">
                <a:latin typeface="Century Gothic"/>
                <a:cs typeface="Century Gothic"/>
              </a:rPr>
              <a:t>1. Audit Dokumen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95825"/>
              </a:lnSpc>
              <a:spcBef>
                <a:spcPts val="1205"/>
              </a:spcBef>
            </a:pPr>
            <a:r>
              <a:rPr sz="1600" spc="2" dirty="0" smtClean="0">
                <a:latin typeface="Arial"/>
                <a:cs typeface="Arial"/>
              </a:rPr>
              <a:t>Audit terhadap kecukupan dokumen sistem organisasi, penjaminan mutu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00022" y="2385153"/>
            <a:ext cx="225007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1.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042922" y="2628993"/>
            <a:ext cx="394131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dan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47366" y="2628993"/>
            <a:ext cx="890286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0" dirty="0" smtClean="0">
                <a:latin typeface="Arial"/>
                <a:cs typeface="Arial"/>
              </a:rPr>
              <a:t>dokumen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51682" y="2628993"/>
            <a:ext cx="689013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3" dirty="0" smtClean="0">
                <a:latin typeface="Arial"/>
                <a:cs typeface="Arial"/>
              </a:rPr>
              <a:t>(SPMI)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52036" y="2628993"/>
            <a:ext cx="551984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untuk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18024" y="2628993"/>
            <a:ext cx="1002578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0" dirty="0" smtClean="0">
                <a:latin typeface="Arial"/>
                <a:cs typeface="Arial"/>
              </a:rPr>
              <a:t>memenuhi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32322" y="2628993"/>
            <a:ext cx="1128044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1" dirty="0" smtClean="0">
                <a:latin typeface="Arial"/>
                <a:cs typeface="Arial"/>
              </a:rPr>
              <a:t>persyaratan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72858" y="2628993"/>
            <a:ext cx="734011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2" dirty="0" smtClean="0">
                <a:latin typeface="Arial"/>
                <a:cs typeface="Arial"/>
              </a:rPr>
              <a:t>standar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20583" y="2628993"/>
            <a:ext cx="494429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-1" dirty="0" smtClean="0">
                <a:latin typeface="Arial"/>
                <a:cs typeface="Arial"/>
              </a:rPr>
              <a:t>yang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42922" y="2872833"/>
            <a:ext cx="4344808" cy="47193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 marR="30403">
              <a:lnSpc>
                <a:spcPts val="1730"/>
              </a:lnSpc>
            </a:pPr>
            <a:r>
              <a:rPr sz="1600" spc="1" dirty="0" smtClean="0">
                <a:latin typeface="Arial"/>
                <a:cs typeface="Arial"/>
              </a:rPr>
              <a:t>ditetapkan.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600" spc="-6" dirty="0" smtClean="0">
                <a:latin typeface="Arial"/>
                <a:cs typeface="Arial"/>
              </a:rPr>
              <a:t>dilakukan di kantor oleh masing-masing auditor.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00022" y="3116673"/>
            <a:ext cx="225007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2.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54400" y="3818884"/>
            <a:ext cx="327406" cy="330504"/>
          </a:xfrm>
          <a:prstGeom prst="rect">
            <a:avLst/>
          </a:prstGeom>
        </p:spPr>
        <p:txBody>
          <a:bodyPr wrap="square" lIns="0" tIns="16478" rIns="0" bIns="0" rtlCol="0">
            <a:noAutofit/>
          </a:bodyPr>
          <a:lstStyle/>
          <a:p>
            <a:pPr marL="12700">
              <a:lnSpc>
                <a:spcPts val="2595"/>
              </a:lnSpc>
            </a:pPr>
            <a:r>
              <a:rPr sz="2400" b="1" dirty="0" smtClean="0">
                <a:latin typeface="Century Gothic"/>
                <a:cs typeface="Century Gothic"/>
              </a:rPr>
              <a:t>2.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97032" y="3818884"/>
            <a:ext cx="845994" cy="330504"/>
          </a:xfrm>
          <a:prstGeom prst="rect">
            <a:avLst/>
          </a:prstGeom>
        </p:spPr>
        <p:txBody>
          <a:bodyPr wrap="square" lIns="0" tIns="16478" rIns="0" bIns="0" rtlCol="0">
            <a:noAutofit/>
          </a:bodyPr>
          <a:lstStyle/>
          <a:p>
            <a:pPr marL="12700">
              <a:lnSpc>
                <a:spcPts val="2595"/>
              </a:lnSpc>
            </a:pPr>
            <a:r>
              <a:rPr sz="2400" b="1" dirty="0" smtClean="0">
                <a:latin typeface="Century Gothic"/>
                <a:cs typeface="Century Gothic"/>
              </a:rPr>
              <a:t>Audit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58360" y="3818884"/>
            <a:ext cx="1577586" cy="330504"/>
          </a:xfrm>
          <a:prstGeom prst="rect">
            <a:avLst/>
          </a:prstGeom>
        </p:spPr>
        <p:txBody>
          <a:bodyPr wrap="square" lIns="0" tIns="16478" rIns="0" bIns="0" rtlCol="0">
            <a:noAutofit/>
          </a:bodyPr>
          <a:lstStyle/>
          <a:p>
            <a:pPr marL="12700">
              <a:lnSpc>
                <a:spcPts val="2595"/>
              </a:lnSpc>
            </a:pPr>
            <a:r>
              <a:rPr sz="2400" b="1" dirty="0" smtClean="0">
                <a:latin typeface="Century Gothic"/>
                <a:cs typeface="Century Gothic"/>
              </a:rPr>
              <a:t>Lapangan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42861" y="4678773"/>
            <a:ext cx="157149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16267" y="4678773"/>
            <a:ext cx="269846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tel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89291" y="4678773"/>
            <a:ext cx="674825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dijanjik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35111" y="4678773"/>
            <a:ext cx="112152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,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46066" y="5410674"/>
            <a:ext cx="315452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1" dirty="0" smtClean="0">
                <a:latin typeface="Arial"/>
                <a:cs typeface="Arial"/>
              </a:rPr>
              <a:t>ins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81218" y="5410674"/>
            <a:ext cx="157149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k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78626" y="5410674"/>
            <a:ext cx="269846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tel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07834" y="5410674"/>
            <a:ext cx="1014334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0" dirty="0" smtClean="0">
                <a:latin typeface="Arial"/>
                <a:cs typeface="Arial"/>
              </a:rPr>
              <a:t>dilaksanak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81899" y="5410674"/>
            <a:ext cx="665298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1" dirty="0" smtClean="0">
                <a:latin typeface="Arial"/>
                <a:cs typeface="Arial"/>
              </a:rPr>
              <a:t>secara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32808" y="5654489"/>
            <a:ext cx="112152" cy="22809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dirty="0" smtClean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577465" y="1273666"/>
            <a:ext cx="4056532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sz="3600" b="1" spc="-56" dirty="0" smtClean="0">
                <a:latin typeface="Arial"/>
                <a:cs typeface="Arial"/>
              </a:rPr>
              <a:t>MENCATAT HASIL</a:t>
            </a:r>
            <a:endParaRPr sz="3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1756" y="2340991"/>
            <a:ext cx="6720316" cy="470407"/>
          </a:xfrm>
          <a:prstGeom prst="rect">
            <a:avLst/>
          </a:prstGeom>
        </p:spPr>
        <p:txBody>
          <a:bodyPr wrap="square" lIns="0" tIns="22891" rIns="0" bIns="0" rtlCol="0">
            <a:noAutofit/>
          </a:bodyPr>
          <a:lstStyle/>
          <a:p>
            <a:pPr marL="12700">
              <a:lnSpc>
                <a:spcPts val="3604"/>
              </a:lnSpc>
            </a:pPr>
            <a:r>
              <a:rPr sz="3500" b="1" spc="-7" dirty="0" smtClean="0">
                <a:latin typeface="Calibri"/>
                <a:cs typeface="Calibri"/>
              </a:rPr>
              <a:t>Hal yang harus Dicatat saat Visitasi :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1756" y="3314979"/>
            <a:ext cx="34784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4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4488" y="3314979"/>
            <a:ext cx="6602587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7" dirty="0" smtClean="0">
                <a:latin typeface="Calibri"/>
                <a:cs typeface="Calibri"/>
              </a:rPr>
              <a:t>Bukti-bukti ketidaksesuaian terhadap standar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1756" y="4168902"/>
            <a:ext cx="34827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5344" y="4168902"/>
            <a:ext cx="5435077" cy="80721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Bukti-bukti ketidaksesuaian terhadap</a:t>
            </a:r>
            <a:endParaRPr sz="2800">
              <a:latin typeface="Calibri"/>
              <a:cs typeface="Calibri"/>
            </a:endParaRPr>
          </a:p>
          <a:p>
            <a:pPr marL="21843" marR="53263">
              <a:lnSpc>
                <a:spcPts val="3360"/>
              </a:lnSpc>
              <a:spcBef>
                <a:spcPts val="23"/>
              </a:spcBef>
            </a:pPr>
            <a:r>
              <a:rPr sz="2800" spc="-9" dirty="0" smtClean="0">
                <a:latin typeface="Calibri"/>
                <a:cs typeface="Calibri"/>
              </a:rPr>
              <a:t>dokumentasi/rekaman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1756" y="5449392"/>
            <a:ext cx="348277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55344" y="5449392"/>
            <a:ext cx="7130033" cy="123713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Aspek dari operasi yang menyimpang/cenderung</a:t>
            </a:r>
            <a:endParaRPr sz="2800">
              <a:latin typeface="Calibri"/>
              <a:cs typeface="Calibri"/>
            </a:endParaRPr>
          </a:p>
          <a:p>
            <a:pPr marL="21843" marR="53263">
              <a:lnSpc>
                <a:spcPts val="3360"/>
              </a:lnSpc>
              <a:spcBef>
                <a:spcPts val="23"/>
              </a:spcBef>
            </a:pPr>
            <a:r>
              <a:rPr sz="2800" spc="-16" dirty="0" smtClean="0">
                <a:latin typeface="Calibri"/>
                <a:cs typeface="Calibri"/>
              </a:rPr>
              <a:t>mengarah kepada ketidaksesuaian</a:t>
            </a:r>
            <a:endParaRPr sz="2800">
              <a:latin typeface="Calibri"/>
              <a:cs typeface="Calibri"/>
            </a:endParaRPr>
          </a:p>
          <a:p>
            <a:pPr marR="1208277" algn="r">
              <a:lnSpc>
                <a:spcPct val="101725"/>
              </a:lnSpc>
              <a:spcBef>
                <a:spcPts val="1018"/>
              </a:spcBef>
            </a:pPr>
            <a:r>
              <a:rPr sz="1800" dirty="0" smtClean="0">
                <a:latin typeface="Calibri"/>
                <a:cs typeface="Calibri"/>
              </a:rPr>
              <a:t>20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01472" y="1364710"/>
            <a:ext cx="4883882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b="1" spc="-13" dirty="0" smtClean="0">
                <a:latin typeface="Arial"/>
                <a:cs typeface="Arial"/>
              </a:rPr>
              <a:t>Catatan Temuan meliputi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09641" y="1364710"/>
            <a:ext cx="221936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b="1" dirty="0" smtClean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9280" y="2111166"/>
            <a:ext cx="376187" cy="242900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4" dirty="0" smtClean="0">
                <a:latin typeface="Arial"/>
                <a:cs typeface="Arial"/>
              </a:rPr>
              <a:t>1.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008"/>
              </a:spcBef>
            </a:pPr>
            <a:r>
              <a:rPr sz="2800" spc="4" dirty="0" smtClean="0">
                <a:latin typeface="Arial"/>
                <a:cs typeface="Arial"/>
              </a:rPr>
              <a:t>2.</a:t>
            </a:r>
            <a:endParaRPr sz="2800">
              <a:latin typeface="Arial"/>
              <a:cs typeface="Arial"/>
            </a:endParaRPr>
          </a:p>
          <a:p>
            <a:pPr marL="12700" marR="37">
              <a:lnSpc>
                <a:spcPct val="95825"/>
              </a:lnSpc>
              <a:spcBef>
                <a:spcPts val="2156"/>
              </a:spcBef>
            </a:pPr>
            <a:r>
              <a:rPr sz="2800" spc="4" dirty="0" smtClean="0">
                <a:latin typeface="Arial"/>
                <a:cs typeface="Arial"/>
              </a:rPr>
              <a:t>3.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158"/>
              </a:spcBef>
            </a:pPr>
            <a:r>
              <a:rPr sz="2800" spc="4" dirty="0" smtClean="0">
                <a:latin typeface="Arial"/>
                <a:cs typeface="Arial"/>
              </a:rPr>
              <a:t>4.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66012" y="2111166"/>
            <a:ext cx="4494069" cy="1746053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 marR="53309">
              <a:lnSpc>
                <a:spcPts val="2960"/>
              </a:lnSpc>
            </a:pPr>
            <a:r>
              <a:rPr sz="2800" spc="-3" dirty="0" smtClean="0">
                <a:latin typeface="Arial"/>
                <a:cs typeface="Arial"/>
              </a:rPr>
              <a:t>Apa yang ditemukan</a:t>
            </a:r>
            <a:endParaRPr sz="2800">
              <a:latin typeface="Arial"/>
              <a:cs typeface="Arial"/>
            </a:endParaRPr>
          </a:p>
          <a:p>
            <a:pPr marL="32512" marR="53309">
              <a:lnSpc>
                <a:spcPct val="95825"/>
              </a:lnSpc>
              <a:spcBef>
                <a:spcPts val="2008"/>
              </a:spcBef>
            </a:pPr>
            <a:r>
              <a:rPr sz="2800" spc="-2" dirty="0" smtClean="0">
                <a:latin typeface="Arial"/>
                <a:cs typeface="Arial"/>
              </a:rPr>
              <a:t>Dimana ditemukan</a:t>
            </a:r>
            <a:endParaRPr sz="2800">
              <a:latin typeface="Arial"/>
              <a:cs typeface="Arial"/>
            </a:endParaRPr>
          </a:p>
          <a:p>
            <a:pPr marL="32512">
              <a:lnSpc>
                <a:spcPct val="95825"/>
              </a:lnSpc>
              <a:spcBef>
                <a:spcPts val="2156"/>
              </a:spcBef>
            </a:pPr>
            <a:r>
              <a:rPr sz="2800" spc="-6" dirty="0" smtClean="0">
                <a:latin typeface="Arial"/>
                <a:cs typeface="Arial"/>
              </a:rPr>
              <a:t>Mengapa dianggap sebagai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82305" y="3476423"/>
            <a:ext cx="2631524" cy="380796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2" dirty="0" smtClean="0">
                <a:latin typeface="Arial"/>
                <a:cs typeface="Arial"/>
              </a:rPr>
              <a:t>ketidaksesuaian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5824" y="4159676"/>
            <a:ext cx="987344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0" dirty="0" smtClean="0">
                <a:latin typeface="Arial"/>
                <a:cs typeface="Arial"/>
              </a:rPr>
              <a:t>Siapa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93220" y="4159676"/>
            <a:ext cx="850988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4" dirty="0" smtClean="0">
                <a:latin typeface="Arial"/>
                <a:cs typeface="Arial"/>
              </a:rPr>
              <a:t>yang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64261" y="4159676"/>
            <a:ext cx="969234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3" dirty="0" smtClean="0">
                <a:latin typeface="Arial"/>
                <a:cs typeface="Arial"/>
              </a:rPr>
              <a:t>hadir/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54613" y="4159676"/>
            <a:ext cx="672377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3" dirty="0" smtClean="0">
                <a:latin typeface="Arial"/>
                <a:cs typeface="Arial"/>
              </a:rPr>
              <a:t>ada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47042" y="4159676"/>
            <a:ext cx="870874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4" dirty="0" smtClean="0">
                <a:latin typeface="Arial"/>
                <a:cs typeface="Arial"/>
              </a:rPr>
              <a:t>pada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40098" y="4159676"/>
            <a:ext cx="750852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2" dirty="0" smtClean="0">
                <a:latin typeface="Arial"/>
                <a:cs typeface="Arial"/>
              </a:rPr>
              <a:t>saat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11003" y="4159676"/>
            <a:ext cx="1719543" cy="38049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2" dirty="0" smtClean="0">
                <a:latin typeface="Arial"/>
                <a:cs typeface="Arial"/>
              </a:rPr>
              <a:t>ditemukan</a:t>
            </a:r>
            <a:endParaRPr sz="2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21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1762" y="2058162"/>
            <a:ext cx="8610600" cy="2819400"/>
          </a:xfrm>
          <a:custGeom>
            <a:avLst/>
            <a:gdLst/>
            <a:ahLst/>
            <a:cxnLst/>
            <a:rect l="l" t="t" r="r" b="b"/>
            <a:pathLst>
              <a:path w="8610600" h="2819400">
                <a:moveTo>
                  <a:pt x="0" y="469900"/>
                </a:moveTo>
                <a:lnTo>
                  <a:pt x="0" y="2349500"/>
                </a:lnTo>
                <a:lnTo>
                  <a:pt x="1557" y="2388031"/>
                </a:lnTo>
                <a:lnTo>
                  <a:pt x="13656" y="2462403"/>
                </a:lnTo>
                <a:lnTo>
                  <a:pt x="36928" y="2532381"/>
                </a:lnTo>
                <a:lnTo>
                  <a:pt x="70403" y="2596997"/>
                </a:lnTo>
                <a:lnTo>
                  <a:pt x="113116" y="2655282"/>
                </a:lnTo>
                <a:lnTo>
                  <a:pt x="164099" y="2706267"/>
                </a:lnTo>
                <a:lnTo>
                  <a:pt x="222383" y="2748984"/>
                </a:lnTo>
                <a:lnTo>
                  <a:pt x="287001" y="2782464"/>
                </a:lnTo>
                <a:lnTo>
                  <a:pt x="356987" y="2805740"/>
                </a:lnTo>
                <a:lnTo>
                  <a:pt x="431372" y="2817841"/>
                </a:lnTo>
                <a:lnTo>
                  <a:pt x="469912" y="2819400"/>
                </a:lnTo>
                <a:lnTo>
                  <a:pt x="8140700" y="2819400"/>
                </a:lnTo>
                <a:lnTo>
                  <a:pt x="8179231" y="2817841"/>
                </a:lnTo>
                <a:lnTo>
                  <a:pt x="8253603" y="2805740"/>
                </a:lnTo>
                <a:lnTo>
                  <a:pt x="8323581" y="2782464"/>
                </a:lnTo>
                <a:lnTo>
                  <a:pt x="8388197" y="2748984"/>
                </a:lnTo>
                <a:lnTo>
                  <a:pt x="8446482" y="2706267"/>
                </a:lnTo>
                <a:lnTo>
                  <a:pt x="8497467" y="2655282"/>
                </a:lnTo>
                <a:lnTo>
                  <a:pt x="8540184" y="2596997"/>
                </a:lnTo>
                <a:lnTo>
                  <a:pt x="8573664" y="2532381"/>
                </a:lnTo>
                <a:lnTo>
                  <a:pt x="8596940" y="2462403"/>
                </a:lnTo>
                <a:lnTo>
                  <a:pt x="8609041" y="2388031"/>
                </a:lnTo>
                <a:lnTo>
                  <a:pt x="8610600" y="2349500"/>
                </a:lnTo>
                <a:lnTo>
                  <a:pt x="8610600" y="469900"/>
                </a:lnTo>
                <a:lnTo>
                  <a:pt x="8609041" y="431368"/>
                </a:lnTo>
                <a:lnTo>
                  <a:pt x="8596940" y="356996"/>
                </a:lnTo>
                <a:lnTo>
                  <a:pt x="8573664" y="287018"/>
                </a:lnTo>
                <a:lnTo>
                  <a:pt x="8540184" y="222402"/>
                </a:lnTo>
                <a:lnTo>
                  <a:pt x="8497467" y="164117"/>
                </a:lnTo>
                <a:lnTo>
                  <a:pt x="8446482" y="113132"/>
                </a:lnTo>
                <a:lnTo>
                  <a:pt x="8388197" y="70415"/>
                </a:lnTo>
                <a:lnTo>
                  <a:pt x="8323581" y="36935"/>
                </a:lnTo>
                <a:lnTo>
                  <a:pt x="8253603" y="13659"/>
                </a:lnTo>
                <a:lnTo>
                  <a:pt x="8179231" y="1558"/>
                </a:lnTo>
                <a:lnTo>
                  <a:pt x="8140700" y="0"/>
                </a:lnTo>
                <a:lnTo>
                  <a:pt x="469912" y="0"/>
                </a:lnTo>
                <a:lnTo>
                  <a:pt x="431372" y="1558"/>
                </a:lnTo>
                <a:lnTo>
                  <a:pt x="356987" y="13659"/>
                </a:lnTo>
                <a:lnTo>
                  <a:pt x="287001" y="36935"/>
                </a:lnTo>
                <a:lnTo>
                  <a:pt x="222383" y="70415"/>
                </a:lnTo>
                <a:lnTo>
                  <a:pt x="164099" y="113132"/>
                </a:lnTo>
                <a:lnTo>
                  <a:pt x="113116" y="164117"/>
                </a:lnTo>
                <a:lnTo>
                  <a:pt x="70403" y="222402"/>
                </a:lnTo>
                <a:lnTo>
                  <a:pt x="36928" y="287018"/>
                </a:lnTo>
                <a:lnTo>
                  <a:pt x="13656" y="356996"/>
                </a:lnTo>
                <a:lnTo>
                  <a:pt x="1557" y="431368"/>
                </a:lnTo>
                <a:lnTo>
                  <a:pt x="0" y="469900"/>
                </a:lnTo>
                <a:close/>
              </a:path>
            </a:pathLst>
          </a:custGeom>
          <a:solidFill>
            <a:srgbClr val="94B3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1762" y="2058162"/>
            <a:ext cx="8610600" cy="2819400"/>
          </a:xfrm>
          <a:custGeom>
            <a:avLst/>
            <a:gdLst/>
            <a:ahLst/>
            <a:cxnLst/>
            <a:rect l="l" t="t" r="r" b="b"/>
            <a:pathLst>
              <a:path w="8610600" h="2819400">
                <a:moveTo>
                  <a:pt x="0" y="469900"/>
                </a:moveTo>
                <a:lnTo>
                  <a:pt x="1557" y="431368"/>
                </a:lnTo>
                <a:lnTo>
                  <a:pt x="13656" y="356996"/>
                </a:lnTo>
                <a:lnTo>
                  <a:pt x="36928" y="287018"/>
                </a:lnTo>
                <a:lnTo>
                  <a:pt x="70403" y="222402"/>
                </a:lnTo>
                <a:lnTo>
                  <a:pt x="113116" y="164117"/>
                </a:lnTo>
                <a:lnTo>
                  <a:pt x="164099" y="113132"/>
                </a:lnTo>
                <a:lnTo>
                  <a:pt x="222383" y="70415"/>
                </a:lnTo>
                <a:lnTo>
                  <a:pt x="287001" y="36935"/>
                </a:lnTo>
                <a:lnTo>
                  <a:pt x="356987" y="13659"/>
                </a:lnTo>
                <a:lnTo>
                  <a:pt x="431372" y="1558"/>
                </a:lnTo>
                <a:lnTo>
                  <a:pt x="469912" y="0"/>
                </a:lnTo>
                <a:lnTo>
                  <a:pt x="8140700" y="0"/>
                </a:lnTo>
                <a:lnTo>
                  <a:pt x="8179231" y="1558"/>
                </a:lnTo>
                <a:lnTo>
                  <a:pt x="8253603" y="13659"/>
                </a:lnTo>
                <a:lnTo>
                  <a:pt x="8323581" y="36935"/>
                </a:lnTo>
                <a:lnTo>
                  <a:pt x="8388197" y="70415"/>
                </a:lnTo>
                <a:lnTo>
                  <a:pt x="8446482" y="113132"/>
                </a:lnTo>
                <a:lnTo>
                  <a:pt x="8497467" y="164117"/>
                </a:lnTo>
                <a:lnTo>
                  <a:pt x="8540184" y="222402"/>
                </a:lnTo>
                <a:lnTo>
                  <a:pt x="8573664" y="287018"/>
                </a:lnTo>
                <a:lnTo>
                  <a:pt x="8596940" y="356996"/>
                </a:lnTo>
                <a:lnTo>
                  <a:pt x="8609041" y="431368"/>
                </a:lnTo>
                <a:lnTo>
                  <a:pt x="8610600" y="469900"/>
                </a:lnTo>
                <a:lnTo>
                  <a:pt x="8610600" y="2349500"/>
                </a:lnTo>
                <a:lnTo>
                  <a:pt x="8609041" y="2388031"/>
                </a:lnTo>
                <a:lnTo>
                  <a:pt x="8596940" y="2462403"/>
                </a:lnTo>
                <a:lnTo>
                  <a:pt x="8573664" y="2532381"/>
                </a:lnTo>
                <a:lnTo>
                  <a:pt x="8540184" y="2596997"/>
                </a:lnTo>
                <a:lnTo>
                  <a:pt x="8497467" y="2655282"/>
                </a:lnTo>
                <a:lnTo>
                  <a:pt x="8446482" y="2706267"/>
                </a:lnTo>
                <a:lnTo>
                  <a:pt x="8388197" y="2748984"/>
                </a:lnTo>
                <a:lnTo>
                  <a:pt x="8323581" y="2782464"/>
                </a:lnTo>
                <a:lnTo>
                  <a:pt x="8253603" y="2805740"/>
                </a:lnTo>
                <a:lnTo>
                  <a:pt x="8179231" y="2817841"/>
                </a:lnTo>
                <a:lnTo>
                  <a:pt x="8140700" y="2819400"/>
                </a:lnTo>
                <a:lnTo>
                  <a:pt x="469912" y="2819400"/>
                </a:lnTo>
                <a:lnTo>
                  <a:pt x="431372" y="2817841"/>
                </a:lnTo>
                <a:lnTo>
                  <a:pt x="356987" y="2805740"/>
                </a:lnTo>
                <a:lnTo>
                  <a:pt x="287001" y="2782464"/>
                </a:lnTo>
                <a:lnTo>
                  <a:pt x="222383" y="2748984"/>
                </a:lnTo>
                <a:lnTo>
                  <a:pt x="164099" y="2706267"/>
                </a:lnTo>
                <a:lnTo>
                  <a:pt x="113116" y="2655282"/>
                </a:lnTo>
                <a:lnTo>
                  <a:pt x="70403" y="2596997"/>
                </a:lnTo>
                <a:lnTo>
                  <a:pt x="36928" y="2532381"/>
                </a:lnTo>
                <a:lnTo>
                  <a:pt x="13656" y="2462403"/>
                </a:lnTo>
                <a:lnTo>
                  <a:pt x="1557" y="2388031"/>
                </a:lnTo>
                <a:lnTo>
                  <a:pt x="0" y="2349500"/>
                </a:lnTo>
                <a:lnTo>
                  <a:pt x="0" y="46990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78840" y="2307844"/>
            <a:ext cx="1381341" cy="532891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2" dirty="0" smtClean="0">
                <a:latin typeface="Calibri"/>
                <a:cs typeface="Calibri"/>
              </a:rPr>
              <a:t>Setiap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07666" y="2307844"/>
            <a:ext cx="1765592" cy="532891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4" dirty="0" smtClean="0">
                <a:latin typeface="Calibri"/>
                <a:cs typeface="Calibri"/>
              </a:rPr>
              <a:t>anggota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22191" y="2307844"/>
            <a:ext cx="792133" cy="532891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3" dirty="0" smtClean="0">
                <a:latin typeface="Calibri"/>
                <a:cs typeface="Calibri"/>
              </a:rPr>
              <a:t>tim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62753" y="2307844"/>
            <a:ext cx="1164332" cy="532891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dirty="0" smtClean="0">
                <a:latin typeface="Calibri"/>
                <a:cs typeface="Calibri"/>
              </a:rPr>
              <a:t>audit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76441" y="2307844"/>
            <a:ext cx="2108642" cy="1142491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 marR="515">
              <a:lnSpc>
                <a:spcPts val="4095"/>
              </a:lnSpc>
            </a:pPr>
            <a:r>
              <a:rPr sz="4000" spc="-3" dirty="0" smtClean="0">
                <a:latin typeface="Calibri"/>
                <a:cs typeface="Calibri"/>
              </a:rPr>
              <a:t>membuat</a:t>
            </a:r>
            <a:endParaRPr sz="4000">
              <a:latin typeface="Calibri"/>
              <a:cs typeface="Calibri"/>
            </a:endParaRPr>
          </a:p>
          <a:p>
            <a:pPr marL="421131">
              <a:lnSpc>
                <a:spcPts val="4800"/>
              </a:lnSpc>
              <a:spcBef>
                <a:spcPts val="35"/>
              </a:spcBef>
            </a:pPr>
            <a:r>
              <a:rPr sz="4000" spc="-7" dirty="0" smtClean="0">
                <a:latin typeface="Calibri"/>
                <a:cs typeface="Calibri"/>
              </a:rPr>
              <a:t>temuan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8840" y="2917444"/>
            <a:ext cx="3304917" cy="1142745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27" dirty="0" smtClean="0">
                <a:latin typeface="Calibri"/>
                <a:cs typeface="Calibri"/>
              </a:rPr>
              <a:t>catatan-catatan</a:t>
            </a:r>
            <a:endParaRPr sz="4000">
              <a:latin typeface="Calibri"/>
              <a:cs typeface="Calibri"/>
            </a:endParaRPr>
          </a:p>
          <a:p>
            <a:pPr marL="12700" marR="76123">
              <a:lnSpc>
                <a:spcPts val="4800"/>
              </a:lnSpc>
              <a:spcBef>
                <a:spcPts val="35"/>
              </a:spcBef>
            </a:pPr>
            <a:r>
              <a:rPr sz="4000" spc="-17" dirty="0" smtClean="0">
                <a:latin typeface="Calibri"/>
                <a:cs typeface="Calibri"/>
              </a:rPr>
              <a:t>ketaksesuaian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67199" y="2917444"/>
            <a:ext cx="1634938" cy="532891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5" dirty="0" smtClean="0">
                <a:latin typeface="Calibri"/>
                <a:cs typeface="Calibri"/>
              </a:rPr>
              <a:t>potensi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79519" y="3527298"/>
            <a:ext cx="1297652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6" dirty="0" smtClean="0">
                <a:latin typeface="Calibri"/>
                <a:cs typeface="Calibri"/>
              </a:rPr>
              <a:t>untuk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5797" y="3527298"/>
            <a:ext cx="2689425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6" dirty="0" smtClean="0">
                <a:latin typeface="Calibri"/>
                <a:cs typeface="Calibri"/>
              </a:rPr>
              <a:t>disampaikan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40" y="4136898"/>
            <a:ext cx="1121782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1" dirty="0" smtClean="0">
                <a:latin typeface="Calibri"/>
                <a:cs typeface="Calibri"/>
              </a:rPr>
              <a:t>pada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2950" y="4136898"/>
            <a:ext cx="1187029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21" dirty="0" smtClean="0">
                <a:latin typeface="Calibri"/>
                <a:cs typeface="Calibri"/>
              </a:rPr>
              <a:t>rapat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12719" y="4136898"/>
            <a:ext cx="792277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1" dirty="0" smtClean="0">
                <a:latin typeface="Calibri"/>
                <a:cs typeface="Calibri"/>
              </a:rPr>
              <a:t>tim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18915" y="4136898"/>
            <a:ext cx="1682261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54" dirty="0" smtClean="0">
                <a:latin typeface="Calibri"/>
                <a:cs typeface="Calibri"/>
              </a:rPr>
              <a:t>auditor.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1924981"/>
            <a:ext cx="347268" cy="482600"/>
          </a:xfrm>
          <a:prstGeom prst="rect">
            <a:avLst/>
          </a:prstGeom>
        </p:spPr>
        <p:txBody>
          <a:bodyPr wrap="square" lIns="0" tIns="23749" rIns="0" bIns="0" rtlCol="0">
            <a:noAutofit/>
          </a:bodyPr>
          <a:lstStyle/>
          <a:p>
            <a:pPr marL="12700">
              <a:lnSpc>
                <a:spcPts val="3740"/>
              </a:lnSpc>
            </a:pPr>
            <a:r>
              <a:rPr sz="3600" dirty="0" smtClean="0">
                <a:solidFill>
                  <a:srgbClr val="1F487C"/>
                </a:solidFill>
                <a:latin typeface="Wingdings 2"/>
                <a:cs typeface="Wingdings 2"/>
              </a:rPr>
              <a:t></a:t>
            </a:r>
            <a:endParaRPr sz="3600">
              <a:latin typeface="Wingdings 2"/>
              <a:cs typeface="Wingdings 2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44" y="1947799"/>
            <a:ext cx="7593751" cy="2238502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spc="-7" dirty="0" smtClean="0">
                <a:latin typeface="Calibri"/>
                <a:cs typeface="Calibri"/>
              </a:rPr>
              <a:t>Ketua tim audit memimpin rapat auditor</a:t>
            </a:r>
            <a:endParaRPr sz="3600">
              <a:latin typeface="Calibri"/>
              <a:cs typeface="Calibri"/>
            </a:endParaRPr>
          </a:p>
          <a:p>
            <a:pPr marL="12700" marR="68579">
              <a:lnSpc>
                <a:spcPts val="4320"/>
              </a:lnSpc>
              <a:spcBef>
                <a:spcPts val="31"/>
              </a:spcBef>
            </a:pPr>
            <a:r>
              <a:rPr sz="3600" spc="-6" dirty="0" smtClean="0">
                <a:latin typeface="Calibri"/>
                <a:cs typeface="Calibri"/>
              </a:rPr>
              <a:t>untuk merumuskan temuan audit.</a:t>
            </a:r>
            <a:endParaRPr sz="3600">
              <a:latin typeface="Calibri"/>
              <a:cs typeface="Calibri"/>
            </a:endParaRPr>
          </a:p>
          <a:p>
            <a:pPr marL="12700" marR="68579">
              <a:lnSpc>
                <a:spcPct val="101725"/>
              </a:lnSpc>
              <a:spcBef>
                <a:spcPts val="573"/>
              </a:spcBef>
            </a:pPr>
            <a:r>
              <a:rPr sz="3600" spc="-13" dirty="0" smtClean="0">
                <a:latin typeface="Calibri"/>
                <a:cs typeface="Calibri"/>
              </a:rPr>
              <a:t>Pernyataan temuan audit harus</a:t>
            </a:r>
            <a:endParaRPr sz="3600">
              <a:latin typeface="Calibri"/>
              <a:cs typeface="Calibri"/>
            </a:endParaRPr>
          </a:p>
          <a:p>
            <a:pPr marL="12700" marR="68579">
              <a:lnSpc>
                <a:spcPts val="4320"/>
              </a:lnSpc>
              <a:spcBef>
                <a:spcPts val="216"/>
              </a:spcBef>
            </a:pPr>
            <a:r>
              <a:rPr sz="3600" spc="-8" dirty="0" smtClean="0">
                <a:latin typeface="Calibri"/>
                <a:cs typeface="Calibri"/>
              </a:rPr>
              <a:t>mengikuti kaidah </a:t>
            </a:r>
            <a:r>
              <a:rPr sz="3600" b="1" spc="-8" dirty="0" smtClean="0">
                <a:latin typeface="Calibri"/>
                <a:cs typeface="Calibri"/>
              </a:rPr>
              <a:t>PLOR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131745"/>
            <a:ext cx="347483" cy="482904"/>
          </a:xfrm>
          <a:prstGeom prst="rect">
            <a:avLst/>
          </a:prstGeom>
        </p:spPr>
        <p:txBody>
          <a:bodyPr wrap="square" lIns="0" tIns="23749" rIns="0" bIns="0" rtlCol="0">
            <a:noAutofit/>
          </a:bodyPr>
          <a:lstStyle/>
          <a:p>
            <a:pPr marL="12700">
              <a:lnSpc>
                <a:spcPts val="3740"/>
              </a:lnSpc>
            </a:pPr>
            <a:r>
              <a:rPr sz="3600" dirty="0" smtClean="0">
                <a:solidFill>
                  <a:srgbClr val="1F487C"/>
                </a:solidFill>
                <a:latin typeface="Wingdings 2"/>
                <a:cs typeface="Wingdings 2"/>
              </a:rPr>
              <a:t></a:t>
            </a:r>
            <a:endParaRPr sz="3600">
              <a:latin typeface="Wingdings 2"/>
              <a:cs typeface="Wingdings 2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1084" y="4323092"/>
            <a:ext cx="312077" cy="2185238"/>
          </a:xfrm>
          <a:prstGeom prst="rect">
            <a:avLst/>
          </a:prstGeom>
        </p:spPr>
        <p:txBody>
          <a:bodyPr wrap="square" lIns="0" tIns="21209" rIns="0" bIns="0" rtlCol="0">
            <a:noAutofit/>
          </a:bodyPr>
          <a:lstStyle/>
          <a:p>
            <a:pPr marL="12700" marR="214">
              <a:lnSpc>
                <a:spcPts val="3340"/>
              </a:lnSpc>
            </a:pPr>
            <a:r>
              <a:rPr sz="3200" dirty="0" smtClean="0">
                <a:latin typeface="Wingdings 2"/>
                <a:cs typeface="Wingdings 2"/>
              </a:rPr>
              <a:t></a:t>
            </a:r>
            <a:endParaRPr sz="3200">
              <a:latin typeface="Wingdings 2"/>
              <a:cs typeface="Wingdings 2"/>
            </a:endParaRPr>
          </a:p>
          <a:p>
            <a:pPr marL="12700">
              <a:lnSpc>
                <a:spcPct val="87849"/>
              </a:lnSpc>
              <a:spcBef>
                <a:spcPts val="1067"/>
              </a:spcBef>
            </a:pPr>
            <a:r>
              <a:rPr sz="3200" dirty="0" smtClean="0">
                <a:latin typeface="Wingdings 2"/>
                <a:cs typeface="Wingdings 2"/>
              </a:rPr>
              <a:t></a:t>
            </a:r>
            <a:endParaRPr sz="3200">
              <a:latin typeface="Wingdings 2"/>
              <a:cs typeface="Wingdings 2"/>
            </a:endParaRPr>
          </a:p>
          <a:p>
            <a:pPr marL="12700" marR="214">
              <a:lnSpc>
                <a:spcPct val="87849"/>
              </a:lnSpc>
              <a:spcBef>
                <a:spcPts val="1237"/>
              </a:spcBef>
            </a:pPr>
            <a:r>
              <a:rPr sz="3200" dirty="0" smtClean="0">
                <a:latin typeface="Wingdings 2"/>
                <a:cs typeface="Wingdings 2"/>
              </a:rPr>
              <a:t></a:t>
            </a:r>
            <a:endParaRPr sz="3200">
              <a:latin typeface="Wingdings 2"/>
              <a:cs typeface="Wingdings 2"/>
            </a:endParaRPr>
          </a:p>
          <a:p>
            <a:pPr marL="12700" marR="214">
              <a:lnSpc>
                <a:spcPct val="87849"/>
              </a:lnSpc>
              <a:spcBef>
                <a:spcPts val="1210"/>
              </a:spcBef>
            </a:pPr>
            <a:r>
              <a:rPr sz="3200" dirty="0" smtClean="0">
                <a:latin typeface="Wingdings 2"/>
                <a:cs typeface="Wingdings 2"/>
              </a:rPr>
              <a:t></a:t>
            </a:r>
            <a:endParaRPr sz="3200">
              <a:latin typeface="Wingdings 2"/>
              <a:cs typeface="Wingdings 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93494" y="4343400"/>
            <a:ext cx="6327275" cy="218523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 marR="61036">
              <a:lnSpc>
                <a:spcPts val="3304"/>
              </a:lnSpc>
            </a:pPr>
            <a:r>
              <a:rPr sz="3200" b="1" spc="-4" dirty="0" smtClean="0">
                <a:latin typeface="Calibri"/>
                <a:cs typeface="Calibri"/>
              </a:rPr>
              <a:t>P</a:t>
            </a:r>
            <a:r>
              <a:rPr sz="3200" i="1" spc="-4" dirty="0" smtClean="0">
                <a:latin typeface="Calibri"/>
                <a:cs typeface="Calibri"/>
              </a:rPr>
              <a:t>roblem </a:t>
            </a:r>
            <a:r>
              <a:rPr sz="3200" spc="-4" dirty="0" smtClean="0">
                <a:latin typeface="Calibri"/>
                <a:cs typeface="Calibri"/>
              </a:rPr>
              <a:t>(masalah yang ditemukan)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ct val="101725"/>
              </a:lnSpc>
              <a:spcBef>
                <a:spcPts val="536"/>
              </a:spcBef>
            </a:pPr>
            <a:r>
              <a:rPr sz="3200" b="1" spc="-6" dirty="0" smtClean="0">
                <a:latin typeface="Calibri"/>
                <a:cs typeface="Calibri"/>
              </a:rPr>
              <a:t>L</a:t>
            </a:r>
            <a:r>
              <a:rPr sz="3200" i="1" spc="-6" dirty="0" smtClean="0">
                <a:latin typeface="Calibri"/>
                <a:cs typeface="Calibri"/>
              </a:rPr>
              <a:t>ocation </a:t>
            </a:r>
            <a:r>
              <a:rPr sz="3200" spc="-6" dirty="0" smtClean="0">
                <a:latin typeface="Calibri"/>
                <a:cs typeface="Calibri"/>
              </a:rPr>
              <a:t>(lokasi ditemukan problem)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ct val="101725"/>
              </a:lnSpc>
              <a:spcBef>
                <a:spcPts val="704"/>
              </a:spcBef>
            </a:pPr>
            <a:r>
              <a:rPr sz="3200" b="1" spc="-2" dirty="0" smtClean="0">
                <a:latin typeface="Calibri"/>
                <a:cs typeface="Calibri"/>
              </a:rPr>
              <a:t>O</a:t>
            </a:r>
            <a:r>
              <a:rPr sz="3200" i="1" spc="-2" dirty="0" smtClean="0">
                <a:latin typeface="Calibri"/>
                <a:cs typeface="Calibri"/>
              </a:rPr>
              <a:t>bjective </a:t>
            </a:r>
            <a:r>
              <a:rPr sz="3200" spc="-2" dirty="0" smtClean="0">
                <a:latin typeface="Calibri"/>
                <a:cs typeface="Calibri"/>
              </a:rPr>
              <a:t>(bukti temuan)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677"/>
              </a:spcBef>
            </a:pPr>
            <a:r>
              <a:rPr sz="3200" b="1" spc="-5" dirty="0" smtClean="0">
                <a:latin typeface="Calibri"/>
                <a:cs typeface="Calibri"/>
              </a:rPr>
              <a:t>R</a:t>
            </a:r>
            <a:r>
              <a:rPr sz="3200" i="1" spc="-5" dirty="0" smtClean="0">
                <a:latin typeface="Calibri"/>
                <a:cs typeface="Calibri"/>
              </a:rPr>
              <a:t>eference </a:t>
            </a:r>
            <a:r>
              <a:rPr sz="3200" spc="-5" dirty="0" smtClean="0">
                <a:latin typeface="Calibri"/>
                <a:cs typeface="Calibri"/>
              </a:rPr>
              <a:t>(dokumen yang mendasari)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23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3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139139" y="1455547"/>
            <a:ext cx="6894129" cy="482600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spc="-20" dirty="0" smtClean="0">
                <a:latin typeface="Calibri"/>
                <a:cs typeface="Calibri"/>
              </a:rPr>
              <a:t>Contoh Temuan dengan kaidah PLOR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5940" y="2431288"/>
            <a:ext cx="1857104" cy="80721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263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Meknisme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spc="-14" dirty="0" smtClean="0">
                <a:latin typeface="Calibri"/>
                <a:cs typeface="Calibri"/>
              </a:rPr>
              <a:t>kepentingan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45994" y="2431288"/>
            <a:ext cx="186008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penanganan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27701" y="2431288"/>
            <a:ext cx="1436312" cy="80721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263">
              <a:lnSpc>
                <a:spcPts val="2895"/>
              </a:lnSpc>
            </a:pPr>
            <a:r>
              <a:rPr sz="2800" spc="-11" dirty="0" smtClean="0">
                <a:latin typeface="Calibri"/>
                <a:cs typeface="Calibri"/>
              </a:rPr>
              <a:t>keluhan</a:t>
            </a:r>
            <a:endParaRPr sz="2800">
              <a:latin typeface="Calibri"/>
              <a:cs typeface="Calibri"/>
            </a:endParaRPr>
          </a:p>
          <a:p>
            <a:pPr marL="17272">
              <a:lnSpc>
                <a:spcPts val="3360"/>
              </a:lnSpc>
              <a:spcBef>
                <a:spcPts val="23"/>
              </a:spcBef>
            </a:pPr>
            <a:r>
              <a:rPr sz="2800" spc="0" dirty="0" smtClean="0">
                <a:latin typeface="Calibri"/>
                <a:cs typeface="Calibri"/>
              </a:rPr>
              <a:t>memadai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67169" y="2431288"/>
            <a:ext cx="159433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" dirty="0" smtClean="0">
                <a:latin typeface="Calibri"/>
                <a:cs typeface="Calibri"/>
              </a:rPr>
              <a:t>pemangku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473198" y="2858007"/>
            <a:ext cx="34572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di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98394" y="2858007"/>
            <a:ext cx="83709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5" dirty="0" smtClean="0">
                <a:latin typeface="Calibri"/>
                <a:cs typeface="Calibri"/>
              </a:rPr>
              <a:t>Prodi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14699" y="2858007"/>
            <a:ext cx="26297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X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57599" y="2858007"/>
            <a:ext cx="99438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belum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44081" y="2858007"/>
            <a:ext cx="108089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seperti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905750" y="2858007"/>
            <a:ext cx="75621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5940" y="3284499"/>
            <a:ext cx="4652154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3" dirty="0" smtClean="0">
                <a:latin typeface="Calibri"/>
                <a:cs typeface="Calibri"/>
              </a:rPr>
              <a:t>dipersyaratkan dalam Dokumen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94173" y="3284499"/>
            <a:ext cx="2929750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8" dirty="0" smtClean="0">
                <a:latin typeface="Calibri"/>
                <a:cs typeface="Calibri"/>
              </a:rPr>
              <a:t>Akademik, misalnya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36168" y="3690284"/>
            <a:ext cx="202946" cy="80721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280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22044" y="3711702"/>
            <a:ext cx="570453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2" dirty="0" smtClean="0">
                <a:latin typeface="Calibri"/>
                <a:cs typeface="Calibri"/>
              </a:rPr>
              <a:t>Belum semua keluhan terdokumentasi,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2044" y="4138422"/>
            <a:ext cx="103655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" dirty="0" smtClean="0">
                <a:latin typeface="Calibri"/>
                <a:cs typeface="Calibri"/>
              </a:rPr>
              <a:t>Tindak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73198" y="4138422"/>
            <a:ext cx="90899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lanjut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98291" y="4138422"/>
            <a:ext cx="182052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pemenuhan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33085" y="4138422"/>
            <a:ext cx="3027960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84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eluhan  </a:t>
            </a:r>
            <a:r>
              <a:rPr sz="2800" spc="322" dirty="0" smtClean="0">
                <a:latin typeface="Calibri"/>
                <a:cs typeface="Calibri"/>
              </a:rPr>
              <a:t> </a:t>
            </a:r>
            <a:r>
              <a:rPr sz="2800" spc="4" dirty="0" smtClean="0">
                <a:latin typeface="Calibri"/>
                <a:cs typeface="Calibri"/>
              </a:rPr>
              <a:t>p</a:t>
            </a:r>
            <a:r>
              <a:rPr sz="2800" spc="0" dirty="0" smtClean="0">
                <a:latin typeface="Calibri"/>
                <a:cs typeface="Calibri"/>
              </a:rPr>
              <a:t>em</a:t>
            </a:r>
            <a:r>
              <a:rPr sz="2800" spc="4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ng</a:t>
            </a:r>
            <a:r>
              <a:rPr sz="2800" spc="-29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22044" y="4565142"/>
            <a:ext cx="185710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4" dirty="0" smtClean="0">
                <a:latin typeface="Calibri"/>
                <a:cs typeface="Calibri"/>
              </a:rPr>
              <a:t>kepentingan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3427" y="4565142"/>
            <a:ext cx="797170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tidak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06823" y="4565142"/>
            <a:ext cx="226652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3" dirty="0" smtClean="0">
                <a:latin typeface="Calibri"/>
                <a:cs typeface="Calibri"/>
              </a:rPr>
              <a:t>disosialisasikan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39990" y="4565142"/>
            <a:ext cx="1120150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kepada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2044" y="4991633"/>
            <a:ext cx="3541851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9" dirty="0" smtClean="0">
                <a:latin typeface="Calibri"/>
                <a:cs typeface="Calibri"/>
              </a:rPr>
              <a:t>pemangku kepentingan,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6168" y="5397494"/>
            <a:ext cx="202946" cy="38049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22044" y="5418912"/>
            <a:ext cx="1692637" cy="80721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6" dirty="0" smtClean="0">
                <a:latin typeface="Calibri"/>
                <a:cs typeface="Calibri"/>
              </a:rPr>
              <a:t>Perekaman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spc="-36" dirty="0" smtClean="0">
                <a:latin typeface="Calibri"/>
                <a:cs typeface="Calibri"/>
              </a:rPr>
              <a:t>efektif.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94406" y="5418912"/>
            <a:ext cx="98520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tindak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60063" y="5418912"/>
            <a:ext cx="908993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lanjut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50663" y="5418912"/>
            <a:ext cx="99361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belum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5337" y="5418912"/>
            <a:ext cx="145514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8" dirty="0" smtClean="0">
                <a:latin typeface="Calibri"/>
                <a:cs typeface="Calibri"/>
              </a:rPr>
              <a:t>dilakukan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660385" y="5418912"/>
            <a:ext cx="99870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secara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95600" y="1898650"/>
            <a:ext cx="0" cy="4202112"/>
          </a:xfrm>
          <a:custGeom>
            <a:avLst/>
            <a:gdLst/>
            <a:ahLst/>
            <a:cxnLst/>
            <a:rect l="l" t="t" r="r" b="b"/>
            <a:pathLst>
              <a:path h="4202112">
                <a:moveTo>
                  <a:pt x="0" y="0"/>
                </a:moveTo>
                <a:lnTo>
                  <a:pt x="0" y="42021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96000" y="1898650"/>
            <a:ext cx="0" cy="4202112"/>
          </a:xfrm>
          <a:custGeom>
            <a:avLst/>
            <a:gdLst/>
            <a:ahLst/>
            <a:cxnLst/>
            <a:rect l="l" t="t" r="r" b="b"/>
            <a:pathLst>
              <a:path h="4202112">
                <a:moveTo>
                  <a:pt x="0" y="0"/>
                </a:moveTo>
                <a:lnTo>
                  <a:pt x="0" y="42021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74650" y="3289300"/>
            <a:ext cx="8242300" cy="0"/>
          </a:xfrm>
          <a:custGeom>
            <a:avLst/>
            <a:gdLst/>
            <a:ahLst/>
            <a:cxnLst/>
            <a:rect l="l" t="t" r="r" b="b"/>
            <a:pathLst>
              <a:path w="8242300">
                <a:moveTo>
                  <a:pt x="0" y="0"/>
                </a:moveTo>
                <a:lnTo>
                  <a:pt x="82423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4650" y="4224274"/>
            <a:ext cx="8242300" cy="0"/>
          </a:xfrm>
          <a:custGeom>
            <a:avLst/>
            <a:gdLst/>
            <a:ahLst/>
            <a:cxnLst/>
            <a:rect l="l" t="t" r="r" b="b"/>
            <a:pathLst>
              <a:path w="8242300">
                <a:moveTo>
                  <a:pt x="0" y="0"/>
                </a:moveTo>
                <a:lnTo>
                  <a:pt x="82423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74650" y="5159375"/>
            <a:ext cx="8242300" cy="0"/>
          </a:xfrm>
          <a:custGeom>
            <a:avLst/>
            <a:gdLst/>
            <a:ahLst/>
            <a:cxnLst/>
            <a:rect l="l" t="t" r="r" b="b"/>
            <a:pathLst>
              <a:path w="8242300">
                <a:moveTo>
                  <a:pt x="0" y="0"/>
                </a:moveTo>
                <a:lnTo>
                  <a:pt x="82423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81000" y="1898650"/>
            <a:ext cx="0" cy="4202112"/>
          </a:xfrm>
          <a:custGeom>
            <a:avLst/>
            <a:gdLst/>
            <a:ahLst/>
            <a:cxnLst/>
            <a:rect l="l" t="t" r="r" b="b"/>
            <a:pathLst>
              <a:path h="4202112">
                <a:moveTo>
                  <a:pt x="0" y="0"/>
                </a:moveTo>
                <a:lnTo>
                  <a:pt x="0" y="42021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610600" y="1898650"/>
            <a:ext cx="0" cy="4202112"/>
          </a:xfrm>
          <a:custGeom>
            <a:avLst/>
            <a:gdLst/>
            <a:ahLst/>
            <a:cxnLst/>
            <a:rect l="l" t="t" r="r" b="b"/>
            <a:pathLst>
              <a:path h="4202112">
                <a:moveTo>
                  <a:pt x="0" y="0"/>
                </a:moveTo>
                <a:lnTo>
                  <a:pt x="0" y="42021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74650" y="1905000"/>
            <a:ext cx="8242300" cy="0"/>
          </a:xfrm>
          <a:custGeom>
            <a:avLst/>
            <a:gdLst/>
            <a:ahLst/>
            <a:cxnLst/>
            <a:rect l="l" t="t" r="r" b="b"/>
            <a:pathLst>
              <a:path w="8242300">
                <a:moveTo>
                  <a:pt x="0" y="0"/>
                </a:moveTo>
                <a:lnTo>
                  <a:pt x="82423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4650" y="6094412"/>
            <a:ext cx="8242300" cy="0"/>
          </a:xfrm>
          <a:custGeom>
            <a:avLst/>
            <a:gdLst/>
            <a:ahLst/>
            <a:cxnLst/>
            <a:rect l="l" t="t" r="r" b="b"/>
            <a:pathLst>
              <a:path w="8242300">
                <a:moveTo>
                  <a:pt x="0" y="0"/>
                </a:moveTo>
                <a:lnTo>
                  <a:pt x="82423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37738" y="1229232"/>
            <a:ext cx="1303367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7" dirty="0" smtClean="0">
                <a:latin typeface="Calibri"/>
                <a:cs typeface="Calibri"/>
              </a:rPr>
              <a:t>Format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43806" y="1229232"/>
            <a:ext cx="142589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46" dirty="0" smtClean="0">
                <a:latin typeface="Calibri"/>
                <a:cs typeface="Calibri"/>
              </a:rPr>
              <a:t>Temuan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1000" y="1905000"/>
            <a:ext cx="2514600" cy="1384300"/>
          </a:xfrm>
          <a:prstGeom prst="rect">
            <a:avLst/>
          </a:prstGeom>
        </p:spPr>
        <p:txBody>
          <a:bodyPr wrap="square" lIns="0" tIns="4575" rIns="0" bIns="0" rtlCol="0">
            <a:noAutofit/>
          </a:bodyPr>
          <a:lstStyle/>
          <a:p>
            <a:pPr>
              <a:lnSpc>
                <a:spcPts val="700"/>
              </a:lnSpc>
            </a:pPr>
            <a:endParaRPr sz="700"/>
          </a:p>
          <a:p>
            <a:pPr marL="648468" marR="648855" algn="ctr">
              <a:lnSpc>
                <a:spcPct val="101725"/>
              </a:lnSpc>
              <a:spcBef>
                <a:spcPts val="1000"/>
              </a:spcBef>
            </a:pPr>
            <a:r>
              <a:rPr sz="2800" b="1" spc="-18" dirty="0" smtClean="0">
                <a:latin typeface="Calibri"/>
                <a:cs typeface="Calibri"/>
              </a:rPr>
              <a:t>KTS/OB</a:t>
            </a:r>
            <a:endParaRPr sz="2800">
              <a:latin typeface="Calibri"/>
              <a:cs typeface="Calibri"/>
            </a:endParaRPr>
          </a:p>
          <a:p>
            <a:pPr marL="82565" marR="83196" algn="ctr">
              <a:lnSpc>
                <a:spcPct val="101725"/>
              </a:lnSpc>
              <a:spcBef>
                <a:spcPts val="1622"/>
              </a:spcBef>
            </a:pPr>
            <a:r>
              <a:rPr sz="2800" b="1" spc="0" dirty="0" smtClean="0">
                <a:latin typeface="Calibri"/>
                <a:cs typeface="Calibri"/>
              </a:rPr>
              <a:t>(Initial Auditor)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95600" y="1905000"/>
            <a:ext cx="3200400" cy="1384300"/>
          </a:xfrm>
          <a:prstGeom prst="rect">
            <a:avLst/>
          </a:prstGeom>
        </p:spPr>
        <p:txBody>
          <a:bodyPr wrap="square" lIns="0" tIns="4575" rIns="0" bIns="0" rtlCol="0">
            <a:noAutofit/>
          </a:bodyPr>
          <a:lstStyle/>
          <a:p>
            <a:pPr>
              <a:lnSpc>
                <a:spcPts val="700"/>
              </a:lnSpc>
            </a:pPr>
            <a:endParaRPr sz="700"/>
          </a:p>
          <a:p>
            <a:pPr marL="188087">
              <a:lnSpc>
                <a:spcPct val="101725"/>
              </a:lnSpc>
              <a:spcBef>
                <a:spcPts val="1000"/>
              </a:spcBef>
            </a:pPr>
            <a:r>
              <a:rPr sz="2800" b="1" spc="-9" dirty="0" smtClean="0">
                <a:latin typeface="Calibri"/>
                <a:cs typeface="Calibri"/>
              </a:rPr>
              <a:t>Referensi/Standar/</a:t>
            </a:r>
            <a:endParaRPr sz="2800">
              <a:latin typeface="Calibri"/>
              <a:cs typeface="Calibri"/>
            </a:endParaRPr>
          </a:p>
          <a:p>
            <a:pPr marL="142367">
              <a:lnSpc>
                <a:spcPct val="101725"/>
              </a:lnSpc>
              <a:spcBef>
                <a:spcPts val="1622"/>
              </a:spcBef>
            </a:pPr>
            <a:r>
              <a:rPr sz="2800" b="1" spc="-2" dirty="0" smtClean="0">
                <a:latin typeface="Calibri"/>
                <a:cs typeface="Calibri"/>
              </a:rPr>
              <a:t>butir mutu/ Kriteria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96000" y="1905000"/>
            <a:ext cx="2514600" cy="1384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29488">
              <a:lnSpc>
                <a:spcPct val="101725"/>
              </a:lnSpc>
              <a:spcBef>
                <a:spcPts val="3256"/>
              </a:spcBef>
            </a:pPr>
            <a:r>
              <a:rPr sz="2800" b="1" spc="-26" dirty="0" smtClean="0">
                <a:latin typeface="Calibri"/>
                <a:cs typeface="Calibri"/>
              </a:rPr>
              <a:t>Temuan 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1000" y="3289300"/>
            <a:ext cx="2514600" cy="9349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895600" y="3289300"/>
            <a:ext cx="3200400" cy="9349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6096000" y="3289300"/>
            <a:ext cx="2514600" cy="9349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81000" y="4224274"/>
            <a:ext cx="2514600" cy="9351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895600" y="4224274"/>
            <a:ext cx="3200400" cy="9351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6096000" y="4224274"/>
            <a:ext cx="2514600" cy="9351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81000" y="5159375"/>
            <a:ext cx="2514600" cy="935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895600" y="5159375"/>
            <a:ext cx="3200400" cy="935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096000" y="5159375"/>
            <a:ext cx="2514600" cy="935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70101" y="1371585"/>
            <a:ext cx="5835631" cy="432307"/>
          </a:xfrm>
          <a:prstGeom prst="rect">
            <a:avLst/>
          </a:prstGeom>
        </p:spPr>
        <p:txBody>
          <a:bodyPr wrap="square" lIns="0" tIns="21526" rIns="0" bIns="0" rtlCol="0">
            <a:noAutofit/>
          </a:bodyPr>
          <a:lstStyle/>
          <a:p>
            <a:pPr marL="12700">
              <a:lnSpc>
                <a:spcPts val="3390"/>
              </a:lnSpc>
            </a:pPr>
            <a:r>
              <a:rPr sz="3200" b="1" spc="-19" dirty="0" smtClean="0">
                <a:latin typeface="Arial Narrow"/>
                <a:cs typeface="Arial Narrow"/>
              </a:rPr>
              <a:t>PERTEMUAN / RAPAT TIM AUDITOR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9740" y="2233168"/>
            <a:ext cx="6278355" cy="80721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2" dirty="0" smtClean="0">
                <a:latin typeface="Calibri"/>
                <a:cs typeface="Calibri"/>
              </a:rPr>
              <a:t>Sebelum membuat laporan audit dilakukan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spc="-9" dirty="0" smtClean="0">
                <a:latin typeface="Calibri"/>
                <a:cs typeface="Calibri"/>
              </a:rPr>
              <a:t>tim auditor tanpa teraudit.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44513" y="2233168"/>
            <a:ext cx="168409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3" dirty="0" smtClean="0">
                <a:latin typeface="Calibri"/>
                <a:cs typeface="Calibri"/>
              </a:rPr>
              <a:t>pertemuan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3086607"/>
            <a:ext cx="348135" cy="208762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257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 marR="290">
              <a:lnSpc>
                <a:spcPts val="3360"/>
              </a:lnSpc>
              <a:spcBef>
                <a:spcPts val="23"/>
              </a:spcBef>
            </a:pPr>
            <a:r>
              <a:rPr sz="2800" spc="-4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  <a:p>
            <a:pPr marL="12700" marR="257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 marR="257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5.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6940" y="3086607"/>
            <a:ext cx="5467419" cy="166090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309">
              <a:lnSpc>
                <a:spcPts val="2895"/>
              </a:lnSpc>
            </a:pPr>
            <a:r>
              <a:rPr sz="2800" spc="-10" dirty="0" smtClean="0">
                <a:latin typeface="Calibri"/>
                <a:cs typeface="Calibri"/>
              </a:rPr>
              <a:t>Dipimpin oleh ketua tim auditor</a:t>
            </a:r>
            <a:endParaRPr sz="2800">
              <a:latin typeface="Calibri"/>
              <a:cs typeface="Calibri"/>
            </a:endParaRPr>
          </a:p>
          <a:p>
            <a:pPr marL="93776">
              <a:lnSpc>
                <a:spcPts val="3360"/>
              </a:lnSpc>
              <a:spcBef>
                <a:spcPts val="23"/>
              </a:spcBef>
            </a:pPr>
            <a:r>
              <a:rPr sz="2800" spc="-6" dirty="0" smtClean="0">
                <a:latin typeface="Calibri"/>
                <a:cs typeface="Calibri"/>
              </a:rPr>
              <a:t>Melengkapi formulir ketidaksesuaian</a:t>
            </a:r>
            <a:endParaRPr sz="2800">
              <a:latin typeface="Calibri"/>
              <a:cs typeface="Calibri"/>
            </a:endParaRPr>
          </a:p>
          <a:p>
            <a:pPr marL="93776" marR="53309">
              <a:lnSpc>
                <a:spcPts val="3360"/>
              </a:lnSpc>
            </a:pPr>
            <a:r>
              <a:rPr sz="2800" spc="-8" dirty="0" smtClean="0">
                <a:latin typeface="Calibri"/>
                <a:cs typeface="Calibri"/>
              </a:rPr>
              <a:t>Meninjau semua ketidaksesuaian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0"/>
              </a:lnSpc>
            </a:pPr>
            <a:r>
              <a:rPr sz="2800" spc="-14" dirty="0" smtClean="0">
                <a:latin typeface="Calibri"/>
                <a:cs typeface="Calibri"/>
              </a:rPr>
              <a:t>Mempersiapkan kesimpulan 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40" y="4793742"/>
            <a:ext cx="2475862" cy="8075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73964">
              <a:lnSpc>
                <a:spcPts val="2895"/>
              </a:lnSpc>
            </a:pPr>
            <a:r>
              <a:rPr sz="2800" spc="-6" dirty="0" smtClean="0">
                <a:latin typeface="Calibri"/>
                <a:cs typeface="Calibri"/>
              </a:rPr>
              <a:t>Mempersiapkan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5"/>
              </a:lnSpc>
              <a:spcBef>
                <a:spcPts val="23"/>
              </a:spcBef>
            </a:pPr>
            <a:r>
              <a:rPr sz="2800" i="1" spc="-2" dirty="0" smtClean="0">
                <a:latin typeface="Calibri"/>
                <a:cs typeface="Calibri"/>
              </a:rPr>
              <a:t>meeting)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3239" y="4793742"/>
            <a:ext cx="113376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" dirty="0" smtClean="0">
                <a:latin typeface="Calibri"/>
                <a:cs typeface="Calibri"/>
              </a:rPr>
              <a:t>agenda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4735" y="4793742"/>
            <a:ext cx="83748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6" dirty="0" smtClean="0">
                <a:latin typeface="Calibri"/>
                <a:cs typeface="Calibri"/>
              </a:rPr>
              <a:t>rapat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70829" y="4793742"/>
            <a:ext cx="166691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" dirty="0" smtClean="0">
                <a:latin typeface="Calibri"/>
                <a:cs typeface="Calibri"/>
              </a:rPr>
              <a:t>penutupan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06106" y="4793742"/>
            <a:ext cx="118455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(</a:t>
            </a:r>
            <a:r>
              <a:rPr sz="2800" i="1" spc="1" dirty="0" smtClean="0">
                <a:latin typeface="Calibri"/>
                <a:cs typeface="Calibri"/>
              </a:rPr>
              <a:t>closing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26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40" y="1902586"/>
            <a:ext cx="6385498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6" dirty="0" smtClean="0">
                <a:latin typeface="Calibri"/>
                <a:cs typeface="Calibri"/>
              </a:rPr>
              <a:t>Aktivitas pada Pertemuan Tim Audit 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028696"/>
            <a:ext cx="347878" cy="1916938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 marR="32">
              <a:lnSpc>
                <a:spcPct val="101725"/>
              </a:lnSpc>
              <a:spcBef>
                <a:spcPts val="469"/>
              </a:spcBef>
            </a:pPr>
            <a:r>
              <a:rPr sz="2800" spc="-4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616"/>
              </a:spcBef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614"/>
              </a:spcBef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7338" y="3028696"/>
            <a:ext cx="7066388" cy="1916938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65112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Pelajari semua bukti audit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69"/>
              </a:spcBef>
            </a:pPr>
            <a:r>
              <a:rPr sz="2800" spc="-7" dirty="0" smtClean="0">
                <a:latin typeface="Calibri"/>
                <a:cs typeface="Calibri"/>
              </a:rPr>
              <a:t>Kelompokkan bukti berdasarkan standar/kriteria</a:t>
            </a:r>
            <a:endParaRPr sz="2800">
              <a:latin typeface="Calibri"/>
              <a:cs typeface="Calibri"/>
            </a:endParaRPr>
          </a:p>
          <a:p>
            <a:pPr marL="12700" marR="388110">
              <a:lnSpc>
                <a:spcPts val="4029"/>
              </a:lnSpc>
              <a:spcBef>
                <a:spcPts val="311"/>
              </a:spcBef>
            </a:pPr>
            <a:r>
              <a:rPr sz="2800" spc="-16" dirty="0" smtClean="0">
                <a:latin typeface="Calibri"/>
                <a:cs typeface="Calibri"/>
              </a:rPr>
              <a:t>Formulasikan temuan berdasarkan PLOR Mempersiapkan Permintaan Tindakan Koreksi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27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8340" y="1430401"/>
            <a:ext cx="142589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46" dirty="0" smtClean="0">
                <a:latin typeface="Calibri"/>
                <a:cs typeface="Calibri"/>
              </a:rPr>
              <a:t>Temuan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16582" y="1430401"/>
            <a:ext cx="2683677" cy="1595374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 marR="65112">
              <a:lnSpc>
                <a:spcPts val="3304"/>
              </a:lnSpc>
            </a:pPr>
            <a:r>
              <a:rPr sz="3200" b="1" dirty="0" smtClean="0">
                <a:latin typeface="Calibri"/>
                <a:cs typeface="Calibri"/>
              </a:rPr>
              <a:t>Audit</a:t>
            </a:r>
            <a:endParaRPr sz="3200">
              <a:latin typeface="Calibri"/>
              <a:cs typeface="Calibri"/>
            </a:endParaRPr>
          </a:p>
          <a:p>
            <a:pPr marL="23195">
              <a:lnSpc>
                <a:spcPct val="101725"/>
              </a:lnSpc>
              <a:spcBef>
                <a:spcPts val="1541"/>
              </a:spcBef>
            </a:pPr>
            <a:r>
              <a:rPr sz="2800" spc="-11" dirty="0" smtClean="0">
                <a:latin typeface="Calibri"/>
                <a:cs typeface="Calibri"/>
              </a:rPr>
              <a:t>berdasarkan fakta</a:t>
            </a:r>
            <a:endParaRPr sz="2800">
              <a:latin typeface="Calibri"/>
              <a:cs typeface="Calibri"/>
            </a:endParaRPr>
          </a:p>
          <a:p>
            <a:pPr marL="23114" marR="65112">
              <a:lnSpc>
                <a:spcPct val="101725"/>
              </a:lnSpc>
              <a:spcBef>
                <a:spcPts val="617"/>
              </a:spcBef>
            </a:pPr>
            <a:r>
              <a:rPr sz="2800" spc="-7" dirty="0" smtClean="0">
                <a:latin typeface="Calibri"/>
                <a:cs typeface="Calibri"/>
              </a:rPr>
              <a:t>ringkas dan jelas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40" y="2132609"/>
            <a:ext cx="347878" cy="1917369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 marR="32">
              <a:lnSpc>
                <a:spcPts val="2900"/>
              </a:lnSpc>
            </a:pPr>
            <a:r>
              <a:rPr sz="2800" spc="-4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72"/>
              </a:spcBef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614"/>
              </a:spcBef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 marR="32">
              <a:lnSpc>
                <a:spcPct val="101725"/>
              </a:lnSpc>
              <a:spcBef>
                <a:spcPts val="614"/>
              </a:spcBef>
            </a:pPr>
            <a:r>
              <a:rPr sz="2800" spc="-4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3756" y="2132609"/>
            <a:ext cx="919233" cy="893165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 marR="325">
              <a:lnSpc>
                <a:spcPts val="2900"/>
              </a:lnSpc>
            </a:pPr>
            <a:r>
              <a:rPr sz="2800" spc="-1" dirty="0" smtClean="0">
                <a:latin typeface="Calibri"/>
                <a:cs typeface="Calibri"/>
              </a:rPr>
              <a:t>Harus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72"/>
              </a:spcBef>
            </a:pPr>
            <a:r>
              <a:rPr sz="2800" dirty="0" smtClean="0">
                <a:latin typeface="Calibri"/>
                <a:cs typeface="Calibri"/>
              </a:rPr>
              <a:t>Harus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3756" y="3157347"/>
            <a:ext cx="4756171" cy="89263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309">
              <a:lnSpc>
                <a:spcPts val="2895"/>
              </a:lnSpc>
            </a:pPr>
            <a:r>
              <a:rPr sz="2800" spc="-10" dirty="0" smtClean="0">
                <a:latin typeface="Calibri"/>
                <a:cs typeface="Calibri"/>
              </a:rPr>
              <a:t>Tidak memasukkan opini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69"/>
              </a:spcBef>
            </a:pPr>
            <a:r>
              <a:rPr sz="2800" spc="-2" dirty="0" smtClean="0">
                <a:latin typeface="Calibri"/>
                <a:cs typeface="Calibri"/>
              </a:rPr>
              <a:t>Tidak memasukkan sebab-sebab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67773" y="3669182"/>
            <a:ext cx="2371397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7" dirty="0" smtClean="0">
                <a:latin typeface="Calibri"/>
                <a:cs typeface="Calibri"/>
              </a:rPr>
              <a:t>ketidaksesuaian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4605528"/>
            <a:ext cx="4452812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8" dirty="0" smtClean="0">
                <a:latin typeface="Calibri"/>
                <a:cs typeface="Calibri"/>
              </a:rPr>
              <a:t>Temuan yang Dilaporkan 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7192" y="5313451"/>
            <a:ext cx="347878" cy="80721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02868" y="5313451"/>
            <a:ext cx="5786933" cy="1373073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R="75640" algn="r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Harus disetujui </a:t>
            </a:r>
            <a:r>
              <a:rPr sz="2800" i="1" spc="-9" dirty="0" smtClean="0">
                <a:latin typeface="Calibri"/>
                <a:cs typeface="Calibri"/>
              </a:rPr>
              <a:t>process owner </a:t>
            </a:r>
            <a:r>
              <a:rPr sz="2800" spc="-9" dirty="0" smtClean="0">
                <a:latin typeface="Calibri"/>
                <a:cs typeface="Calibri"/>
              </a:rPr>
              <a:t>(</a:t>
            </a:r>
            <a:r>
              <a:rPr sz="2800" i="1" spc="-9" dirty="0" smtClean="0">
                <a:latin typeface="Calibri"/>
                <a:cs typeface="Calibri"/>
              </a:rPr>
              <a:t>auditee</a:t>
            </a:r>
            <a:r>
              <a:rPr sz="2800" spc="-9" dirty="0" smtClean="0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spc="-11" dirty="0" smtClean="0">
                <a:latin typeface="Calibri"/>
                <a:cs typeface="Calibri"/>
              </a:rPr>
              <a:t>Berdasarkan bukti</a:t>
            </a:r>
            <a:endParaRPr sz="2800">
              <a:latin typeface="Calibri"/>
              <a:cs typeface="Calibri"/>
            </a:endParaRPr>
          </a:p>
          <a:p>
            <a:pPr marR="12700" algn="r">
              <a:lnSpc>
                <a:spcPct val="101725"/>
              </a:lnSpc>
              <a:spcBef>
                <a:spcPts val="2088"/>
              </a:spcBef>
            </a:pPr>
            <a:r>
              <a:rPr sz="1800" dirty="0" smtClean="0">
                <a:latin typeface="Calibri"/>
                <a:cs typeface="Calibri"/>
              </a:rPr>
              <a:t>28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170228" y="1358773"/>
            <a:ext cx="6864672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25" dirty="0" smtClean="0">
                <a:latin typeface="Calibri"/>
                <a:cs typeface="Calibri"/>
              </a:rPr>
              <a:t>RAPAT PENUTUPAN </a:t>
            </a:r>
            <a:r>
              <a:rPr sz="3200" b="1" i="1" spc="-25" dirty="0" smtClean="0">
                <a:latin typeface="Calibri"/>
                <a:cs typeface="Calibri"/>
              </a:rPr>
              <a:t>(CLOSING MEETING)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5940" y="2416048"/>
            <a:ext cx="34787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51356" y="2416048"/>
            <a:ext cx="907929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1" dirty="0" smtClean="0">
                <a:latin typeface="Calibri"/>
                <a:cs typeface="Calibri"/>
              </a:rPr>
              <a:t>Ketua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124202" y="2416048"/>
            <a:ext cx="2730106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9" dirty="0" smtClean="0">
                <a:latin typeface="Calibri"/>
                <a:cs typeface="Calibri"/>
              </a:rPr>
              <a:t>bersama  anggota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20183" y="2416048"/>
            <a:ext cx="1547994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tim  </a:t>
            </a:r>
            <a:r>
              <a:rPr sz="2800" spc="1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aud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34936" y="2416048"/>
            <a:ext cx="1927057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mengadakan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51356" y="2800096"/>
            <a:ext cx="7608611" cy="764539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5" dirty="0" smtClean="0">
                <a:latin typeface="Calibri"/>
                <a:cs typeface="Calibri"/>
              </a:rPr>
              <a:t>rapat penutupan audit dengan teraudit membahas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025"/>
              </a:lnSpc>
              <a:spcBef>
                <a:spcPts val="6"/>
              </a:spcBef>
            </a:pPr>
            <a:r>
              <a:rPr sz="2800" spc="-8" dirty="0" smtClean="0">
                <a:latin typeface="Calibri"/>
                <a:cs typeface="Calibri"/>
              </a:rPr>
              <a:t>temuan audit untuk disepakati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5940" y="3653790"/>
            <a:ext cx="34787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51356" y="3653790"/>
            <a:ext cx="90792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1" dirty="0" smtClean="0">
                <a:latin typeface="Calibri"/>
                <a:cs typeface="Calibri"/>
              </a:rPr>
              <a:t>Ketua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12594" y="3653790"/>
            <a:ext cx="56046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6" dirty="0" smtClean="0">
                <a:latin typeface="Calibri"/>
                <a:cs typeface="Calibri"/>
              </a:rPr>
              <a:t>tim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26791" y="3653790"/>
            <a:ext cx="82274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04259" y="3653790"/>
            <a:ext cx="62187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979035" y="3653790"/>
            <a:ext cx="123163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teraudit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65189" y="3653790"/>
            <a:ext cx="219507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" dirty="0" smtClean="0">
                <a:latin typeface="Calibri"/>
                <a:cs typeface="Calibri"/>
              </a:rPr>
              <a:t>bersama-sama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51356" y="4037838"/>
            <a:ext cx="250567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menandatangani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61715" y="4037838"/>
            <a:ext cx="306415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daftar temuan audit.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4507230"/>
            <a:ext cx="34787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1356" y="4507230"/>
            <a:ext cx="90792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1" dirty="0" smtClean="0">
                <a:latin typeface="Calibri"/>
                <a:cs typeface="Calibri"/>
              </a:rPr>
              <a:t>Ketua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03450" y="4507230"/>
            <a:ext cx="112866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auditor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76954" y="4507230"/>
            <a:ext cx="203784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6" dirty="0" smtClean="0">
                <a:latin typeface="Calibri"/>
                <a:cs typeface="Calibri"/>
              </a:rPr>
              <a:t>menyerahkan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61685" y="4507230"/>
            <a:ext cx="77386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4" dirty="0" smtClean="0">
                <a:latin typeface="Calibri"/>
                <a:cs typeface="Calibri"/>
              </a:rPr>
              <a:t>form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79717" y="4507230"/>
            <a:ext cx="61962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PTK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44206" y="4507230"/>
            <a:ext cx="916522" cy="76461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913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untuk</a:t>
            </a:r>
            <a:endParaRPr sz="2800">
              <a:latin typeface="Calibri"/>
              <a:cs typeface="Calibri"/>
            </a:endParaRPr>
          </a:p>
          <a:p>
            <a:pPr marL="306832">
              <a:lnSpc>
                <a:spcPts val="3025"/>
              </a:lnSpc>
              <a:spcBef>
                <a:spcPts val="6"/>
              </a:spcBef>
            </a:pPr>
            <a:r>
              <a:rPr sz="2800" dirty="0" smtClean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1356" y="4891049"/>
            <a:ext cx="139513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" dirty="0" smtClean="0">
                <a:latin typeface="Calibri"/>
                <a:cs typeface="Calibri"/>
              </a:rPr>
              <a:t>dianalisis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03322" y="4891049"/>
            <a:ext cx="699103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1" dirty="0" smtClean="0">
                <a:latin typeface="Calibri"/>
                <a:cs typeface="Calibri"/>
              </a:rPr>
              <a:t>akar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57727" y="4891049"/>
            <a:ext cx="1498641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1" dirty="0" smtClean="0">
                <a:latin typeface="Calibri"/>
                <a:cs typeface="Calibri"/>
              </a:rPr>
              <a:t>penyebab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2105" y="4891049"/>
            <a:ext cx="2369913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8" dirty="0" smtClean="0">
                <a:latin typeface="Calibri"/>
                <a:cs typeface="Calibri"/>
              </a:rPr>
              <a:t>ketidaksesuaian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1356" y="5275707"/>
            <a:ext cx="6907089" cy="1410817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8" dirty="0" smtClean="0">
                <a:latin typeface="Calibri"/>
                <a:cs typeface="Calibri"/>
              </a:rPr>
              <a:t>rencana tindak lanjut pada setiap temuan audit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130"/>
              </a:spcBef>
            </a:pPr>
            <a:r>
              <a:rPr sz="2800" spc="-10" dirty="0" smtClean="0">
                <a:latin typeface="Calibri"/>
                <a:cs typeface="Calibri"/>
              </a:rPr>
              <a:t>Ketua tim audit menutup acara audit</a:t>
            </a:r>
            <a:endParaRPr sz="2800">
              <a:latin typeface="Calibri"/>
              <a:cs typeface="Calibri"/>
            </a:endParaRPr>
          </a:p>
          <a:p>
            <a:pPr marR="1081345" algn="r">
              <a:lnSpc>
                <a:spcPct val="101725"/>
              </a:lnSpc>
              <a:spcBef>
                <a:spcPts val="2218"/>
              </a:spcBef>
            </a:pPr>
            <a:r>
              <a:rPr sz="1800" dirty="0" smtClean="0">
                <a:latin typeface="Calibri"/>
                <a:cs typeface="Calibri"/>
              </a:rPr>
              <a:t>29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5745048"/>
            <a:ext cx="34787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29562" y="1219962"/>
            <a:ext cx="6095999" cy="533400"/>
          </a:xfrm>
          <a:custGeom>
            <a:avLst/>
            <a:gdLst/>
            <a:ahLst/>
            <a:cxnLst/>
            <a:rect l="l" t="t" r="r" b="b"/>
            <a:pathLst>
              <a:path w="6095999" h="533400">
                <a:moveTo>
                  <a:pt x="0" y="88900"/>
                </a:moveTo>
                <a:lnTo>
                  <a:pt x="0" y="444500"/>
                </a:lnTo>
                <a:lnTo>
                  <a:pt x="961" y="457641"/>
                </a:lnTo>
                <a:lnTo>
                  <a:pt x="16648" y="496350"/>
                </a:lnTo>
                <a:lnTo>
                  <a:pt x="47650" y="523292"/>
                </a:lnTo>
                <a:lnTo>
                  <a:pt x="88900" y="533400"/>
                </a:lnTo>
                <a:lnTo>
                  <a:pt x="6007099" y="533400"/>
                </a:lnTo>
                <a:lnTo>
                  <a:pt x="6047104" y="523932"/>
                </a:lnTo>
                <a:lnTo>
                  <a:pt x="6078532" y="497472"/>
                </a:lnTo>
                <a:lnTo>
                  <a:pt x="6094814" y="459075"/>
                </a:lnTo>
                <a:lnTo>
                  <a:pt x="6095999" y="444500"/>
                </a:lnTo>
                <a:lnTo>
                  <a:pt x="6095999" y="88900"/>
                </a:lnTo>
                <a:lnTo>
                  <a:pt x="6086532" y="48895"/>
                </a:lnTo>
                <a:lnTo>
                  <a:pt x="6060072" y="17467"/>
                </a:lnTo>
                <a:lnTo>
                  <a:pt x="6021675" y="1185"/>
                </a:lnTo>
                <a:lnTo>
                  <a:pt x="6007099" y="0"/>
                </a:lnTo>
                <a:lnTo>
                  <a:pt x="88900" y="0"/>
                </a:lnTo>
                <a:lnTo>
                  <a:pt x="48895" y="9467"/>
                </a:lnTo>
                <a:lnTo>
                  <a:pt x="17467" y="35927"/>
                </a:lnTo>
                <a:lnTo>
                  <a:pt x="1185" y="74324"/>
                </a:lnTo>
                <a:lnTo>
                  <a:pt x="0" y="88900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29562" y="1219962"/>
            <a:ext cx="6095999" cy="533400"/>
          </a:xfrm>
          <a:custGeom>
            <a:avLst/>
            <a:gdLst/>
            <a:ahLst/>
            <a:cxnLst/>
            <a:rect l="l" t="t" r="r" b="b"/>
            <a:pathLst>
              <a:path w="6095999" h="533400">
                <a:moveTo>
                  <a:pt x="0" y="88900"/>
                </a:moveTo>
                <a:lnTo>
                  <a:pt x="10107" y="47650"/>
                </a:lnTo>
                <a:lnTo>
                  <a:pt x="37049" y="16648"/>
                </a:lnTo>
                <a:lnTo>
                  <a:pt x="75758" y="961"/>
                </a:lnTo>
                <a:lnTo>
                  <a:pt x="88900" y="0"/>
                </a:lnTo>
                <a:lnTo>
                  <a:pt x="6007099" y="0"/>
                </a:lnTo>
                <a:lnTo>
                  <a:pt x="6048349" y="10107"/>
                </a:lnTo>
                <a:lnTo>
                  <a:pt x="6079351" y="37049"/>
                </a:lnTo>
                <a:lnTo>
                  <a:pt x="6095038" y="75758"/>
                </a:lnTo>
                <a:lnTo>
                  <a:pt x="6095999" y="88900"/>
                </a:lnTo>
                <a:lnTo>
                  <a:pt x="6095999" y="444500"/>
                </a:lnTo>
                <a:lnTo>
                  <a:pt x="6085892" y="485749"/>
                </a:lnTo>
                <a:lnTo>
                  <a:pt x="6058950" y="516751"/>
                </a:lnTo>
                <a:lnTo>
                  <a:pt x="6020241" y="532438"/>
                </a:lnTo>
                <a:lnTo>
                  <a:pt x="6007099" y="533400"/>
                </a:lnTo>
                <a:lnTo>
                  <a:pt x="88900" y="533400"/>
                </a:lnTo>
                <a:lnTo>
                  <a:pt x="47650" y="523292"/>
                </a:lnTo>
                <a:lnTo>
                  <a:pt x="16648" y="496350"/>
                </a:lnTo>
                <a:lnTo>
                  <a:pt x="961" y="457641"/>
                </a:lnTo>
                <a:lnTo>
                  <a:pt x="0" y="444500"/>
                </a:lnTo>
                <a:lnTo>
                  <a:pt x="0" y="88900"/>
                </a:lnTo>
                <a:close/>
              </a:path>
            </a:pathLst>
          </a:custGeom>
          <a:ln w="25908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4162" y="2286762"/>
            <a:ext cx="8153400" cy="533400"/>
          </a:xfrm>
          <a:custGeom>
            <a:avLst/>
            <a:gdLst/>
            <a:ahLst/>
            <a:cxnLst/>
            <a:rect l="l" t="t" r="r" b="b"/>
            <a:pathLst>
              <a:path w="8153400" h="533400">
                <a:moveTo>
                  <a:pt x="0" y="88900"/>
                </a:moveTo>
                <a:lnTo>
                  <a:pt x="0" y="444500"/>
                </a:lnTo>
                <a:lnTo>
                  <a:pt x="962" y="457641"/>
                </a:lnTo>
                <a:lnTo>
                  <a:pt x="16662" y="496350"/>
                </a:lnTo>
                <a:lnTo>
                  <a:pt x="47673" y="523292"/>
                </a:lnTo>
                <a:lnTo>
                  <a:pt x="88900" y="533400"/>
                </a:lnTo>
                <a:lnTo>
                  <a:pt x="8064500" y="533400"/>
                </a:lnTo>
                <a:lnTo>
                  <a:pt x="8104504" y="523932"/>
                </a:lnTo>
                <a:lnTo>
                  <a:pt x="8135932" y="497472"/>
                </a:lnTo>
                <a:lnTo>
                  <a:pt x="8152214" y="459075"/>
                </a:lnTo>
                <a:lnTo>
                  <a:pt x="8153400" y="444500"/>
                </a:lnTo>
                <a:lnTo>
                  <a:pt x="8153400" y="88900"/>
                </a:lnTo>
                <a:lnTo>
                  <a:pt x="8143932" y="48895"/>
                </a:lnTo>
                <a:lnTo>
                  <a:pt x="8117472" y="17467"/>
                </a:lnTo>
                <a:lnTo>
                  <a:pt x="8079075" y="1185"/>
                </a:lnTo>
                <a:lnTo>
                  <a:pt x="8064500" y="0"/>
                </a:lnTo>
                <a:lnTo>
                  <a:pt x="88900" y="0"/>
                </a:lnTo>
                <a:lnTo>
                  <a:pt x="48917" y="9467"/>
                </a:lnTo>
                <a:lnTo>
                  <a:pt x="17482" y="35927"/>
                </a:lnTo>
                <a:lnTo>
                  <a:pt x="1186" y="74324"/>
                </a:lnTo>
                <a:lnTo>
                  <a:pt x="0" y="88900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4162" y="2286762"/>
            <a:ext cx="8153400" cy="533400"/>
          </a:xfrm>
          <a:custGeom>
            <a:avLst/>
            <a:gdLst/>
            <a:ahLst/>
            <a:cxnLst/>
            <a:rect l="l" t="t" r="r" b="b"/>
            <a:pathLst>
              <a:path w="8153400" h="533400">
                <a:moveTo>
                  <a:pt x="0" y="88900"/>
                </a:moveTo>
                <a:lnTo>
                  <a:pt x="10116" y="47650"/>
                </a:lnTo>
                <a:lnTo>
                  <a:pt x="37071" y="16648"/>
                </a:lnTo>
                <a:lnTo>
                  <a:pt x="75769" y="961"/>
                </a:lnTo>
                <a:lnTo>
                  <a:pt x="88900" y="0"/>
                </a:lnTo>
                <a:lnTo>
                  <a:pt x="8064500" y="0"/>
                </a:lnTo>
                <a:lnTo>
                  <a:pt x="8105749" y="10107"/>
                </a:lnTo>
                <a:lnTo>
                  <a:pt x="8136751" y="37049"/>
                </a:lnTo>
                <a:lnTo>
                  <a:pt x="8152438" y="75758"/>
                </a:lnTo>
                <a:lnTo>
                  <a:pt x="8153400" y="88900"/>
                </a:lnTo>
                <a:lnTo>
                  <a:pt x="8153400" y="444500"/>
                </a:lnTo>
                <a:lnTo>
                  <a:pt x="8143292" y="485749"/>
                </a:lnTo>
                <a:lnTo>
                  <a:pt x="8116350" y="516751"/>
                </a:lnTo>
                <a:lnTo>
                  <a:pt x="8077641" y="532438"/>
                </a:lnTo>
                <a:lnTo>
                  <a:pt x="8064500" y="533400"/>
                </a:lnTo>
                <a:lnTo>
                  <a:pt x="88900" y="533400"/>
                </a:lnTo>
                <a:lnTo>
                  <a:pt x="47673" y="523292"/>
                </a:lnTo>
                <a:lnTo>
                  <a:pt x="16662" y="496350"/>
                </a:lnTo>
                <a:lnTo>
                  <a:pt x="962" y="457641"/>
                </a:lnTo>
                <a:lnTo>
                  <a:pt x="0" y="444500"/>
                </a:lnTo>
                <a:lnTo>
                  <a:pt x="0" y="88900"/>
                </a:lnTo>
                <a:close/>
              </a:path>
            </a:pathLst>
          </a:custGeom>
          <a:ln w="25908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4162" y="3079241"/>
            <a:ext cx="8153400" cy="960120"/>
          </a:xfrm>
          <a:custGeom>
            <a:avLst/>
            <a:gdLst/>
            <a:ahLst/>
            <a:cxnLst/>
            <a:rect l="l" t="t" r="r" b="b"/>
            <a:pathLst>
              <a:path w="8153400" h="960120">
                <a:moveTo>
                  <a:pt x="0" y="160020"/>
                </a:moveTo>
                <a:lnTo>
                  <a:pt x="0" y="800100"/>
                </a:lnTo>
                <a:lnTo>
                  <a:pt x="449" y="812187"/>
                </a:lnTo>
                <a:lnTo>
                  <a:pt x="9334" y="854091"/>
                </a:lnTo>
                <a:lnTo>
                  <a:pt x="28402" y="891143"/>
                </a:lnTo>
                <a:lnTo>
                  <a:pt x="56079" y="921775"/>
                </a:lnTo>
                <a:lnTo>
                  <a:pt x="90796" y="944414"/>
                </a:lnTo>
                <a:lnTo>
                  <a:pt x="130981" y="957490"/>
                </a:lnTo>
                <a:lnTo>
                  <a:pt x="160032" y="960120"/>
                </a:lnTo>
                <a:lnTo>
                  <a:pt x="7993380" y="960120"/>
                </a:lnTo>
                <a:lnTo>
                  <a:pt x="8033856" y="954958"/>
                </a:lnTo>
                <a:lnTo>
                  <a:pt x="8072703" y="939114"/>
                </a:lnTo>
                <a:lnTo>
                  <a:pt x="8105651" y="914135"/>
                </a:lnTo>
                <a:lnTo>
                  <a:pt x="8131131" y="881592"/>
                </a:lnTo>
                <a:lnTo>
                  <a:pt x="8147570" y="843057"/>
                </a:lnTo>
                <a:lnTo>
                  <a:pt x="8153400" y="800100"/>
                </a:lnTo>
                <a:lnTo>
                  <a:pt x="8153400" y="160020"/>
                </a:lnTo>
                <a:lnTo>
                  <a:pt x="8148238" y="119543"/>
                </a:lnTo>
                <a:lnTo>
                  <a:pt x="8132394" y="80696"/>
                </a:lnTo>
                <a:lnTo>
                  <a:pt x="8107415" y="47748"/>
                </a:lnTo>
                <a:lnTo>
                  <a:pt x="8074872" y="22268"/>
                </a:lnTo>
                <a:lnTo>
                  <a:pt x="8036337" y="5829"/>
                </a:lnTo>
                <a:lnTo>
                  <a:pt x="7993380" y="0"/>
                </a:lnTo>
                <a:lnTo>
                  <a:pt x="160032" y="0"/>
                </a:lnTo>
                <a:lnTo>
                  <a:pt x="119547" y="5163"/>
                </a:lnTo>
                <a:lnTo>
                  <a:pt x="80700" y="21008"/>
                </a:lnTo>
                <a:lnTo>
                  <a:pt x="47751" y="45987"/>
                </a:lnTo>
                <a:lnTo>
                  <a:pt x="22270" y="78529"/>
                </a:lnTo>
                <a:lnTo>
                  <a:pt x="5829" y="117064"/>
                </a:lnTo>
                <a:lnTo>
                  <a:pt x="0" y="160020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4162" y="3079241"/>
            <a:ext cx="8153400" cy="960120"/>
          </a:xfrm>
          <a:custGeom>
            <a:avLst/>
            <a:gdLst/>
            <a:ahLst/>
            <a:cxnLst/>
            <a:rect l="l" t="t" r="r" b="b"/>
            <a:pathLst>
              <a:path w="8153400" h="960120">
                <a:moveTo>
                  <a:pt x="0" y="160020"/>
                </a:moveTo>
                <a:lnTo>
                  <a:pt x="5829" y="117064"/>
                </a:lnTo>
                <a:lnTo>
                  <a:pt x="22270" y="78529"/>
                </a:lnTo>
                <a:lnTo>
                  <a:pt x="47751" y="45987"/>
                </a:lnTo>
                <a:lnTo>
                  <a:pt x="80700" y="21008"/>
                </a:lnTo>
                <a:lnTo>
                  <a:pt x="119547" y="5163"/>
                </a:lnTo>
                <a:lnTo>
                  <a:pt x="160032" y="0"/>
                </a:lnTo>
                <a:lnTo>
                  <a:pt x="7993380" y="0"/>
                </a:lnTo>
                <a:lnTo>
                  <a:pt x="8036337" y="5829"/>
                </a:lnTo>
                <a:lnTo>
                  <a:pt x="8074872" y="22268"/>
                </a:lnTo>
                <a:lnTo>
                  <a:pt x="8107415" y="47748"/>
                </a:lnTo>
                <a:lnTo>
                  <a:pt x="8132394" y="80696"/>
                </a:lnTo>
                <a:lnTo>
                  <a:pt x="8148238" y="119543"/>
                </a:lnTo>
                <a:lnTo>
                  <a:pt x="8153400" y="160020"/>
                </a:lnTo>
                <a:lnTo>
                  <a:pt x="8153400" y="800100"/>
                </a:lnTo>
                <a:lnTo>
                  <a:pt x="8147570" y="843057"/>
                </a:lnTo>
                <a:lnTo>
                  <a:pt x="8131131" y="881592"/>
                </a:lnTo>
                <a:lnTo>
                  <a:pt x="8105651" y="914135"/>
                </a:lnTo>
                <a:lnTo>
                  <a:pt x="8072703" y="939114"/>
                </a:lnTo>
                <a:lnTo>
                  <a:pt x="8033856" y="954958"/>
                </a:lnTo>
                <a:lnTo>
                  <a:pt x="7993380" y="960120"/>
                </a:lnTo>
                <a:lnTo>
                  <a:pt x="160032" y="960120"/>
                </a:lnTo>
                <a:lnTo>
                  <a:pt x="117075" y="954291"/>
                </a:lnTo>
                <a:lnTo>
                  <a:pt x="78539" y="937852"/>
                </a:lnTo>
                <a:lnTo>
                  <a:pt x="45994" y="912375"/>
                </a:lnTo>
                <a:lnTo>
                  <a:pt x="21011" y="879428"/>
                </a:lnTo>
                <a:lnTo>
                  <a:pt x="5164" y="840584"/>
                </a:lnTo>
                <a:lnTo>
                  <a:pt x="0" y="800100"/>
                </a:lnTo>
                <a:lnTo>
                  <a:pt x="0" y="160020"/>
                </a:lnTo>
                <a:close/>
              </a:path>
            </a:pathLst>
          </a:custGeom>
          <a:ln w="25908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4162" y="4397502"/>
            <a:ext cx="8153400" cy="533400"/>
          </a:xfrm>
          <a:custGeom>
            <a:avLst/>
            <a:gdLst/>
            <a:ahLst/>
            <a:cxnLst/>
            <a:rect l="l" t="t" r="r" b="b"/>
            <a:pathLst>
              <a:path w="8153400" h="533400">
                <a:moveTo>
                  <a:pt x="0" y="88900"/>
                </a:moveTo>
                <a:lnTo>
                  <a:pt x="0" y="444500"/>
                </a:lnTo>
                <a:lnTo>
                  <a:pt x="962" y="457641"/>
                </a:lnTo>
                <a:lnTo>
                  <a:pt x="16662" y="496350"/>
                </a:lnTo>
                <a:lnTo>
                  <a:pt x="47673" y="523292"/>
                </a:lnTo>
                <a:lnTo>
                  <a:pt x="88900" y="533400"/>
                </a:lnTo>
                <a:lnTo>
                  <a:pt x="8064500" y="533400"/>
                </a:lnTo>
                <a:lnTo>
                  <a:pt x="8104504" y="523932"/>
                </a:lnTo>
                <a:lnTo>
                  <a:pt x="8135932" y="497472"/>
                </a:lnTo>
                <a:lnTo>
                  <a:pt x="8152214" y="459075"/>
                </a:lnTo>
                <a:lnTo>
                  <a:pt x="8153400" y="444500"/>
                </a:lnTo>
                <a:lnTo>
                  <a:pt x="8153400" y="88900"/>
                </a:lnTo>
                <a:lnTo>
                  <a:pt x="8143932" y="48895"/>
                </a:lnTo>
                <a:lnTo>
                  <a:pt x="8117472" y="17467"/>
                </a:lnTo>
                <a:lnTo>
                  <a:pt x="8079075" y="1185"/>
                </a:lnTo>
                <a:lnTo>
                  <a:pt x="8064500" y="0"/>
                </a:lnTo>
                <a:lnTo>
                  <a:pt x="88900" y="0"/>
                </a:lnTo>
                <a:lnTo>
                  <a:pt x="48917" y="9467"/>
                </a:lnTo>
                <a:lnTo>
                  <a:pt x="17482" y="35927"/>
                </a:lnTo>
                <a:lnTo>
                  <a:pt x="1186" y="74324"/>
                </a:lnTo>
                <a:lnTo>
                  <a:pt x="0" y="88900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4162" y="4397502"/>
            <a:ext cx="8153400" cy="533400"/>
          </a:xfrm>
          <a:custGeom>
            <a:avLst/>
            <a:gdLst/>
            <a:ahLst/>
            <a:cxnLst/>
            <a:rect l="l" t="t" r="r" b="b"/>
            <a:pathLst>
              <a:path w="8153400" h="533400">
                <a:moveTo>
                  <a:pt x="0" y="88900"/>
                </a:moveTo>
                <a:lnTo>
                  <a:pt x="10116" y="47650"/>
                </a:lnTo>
                <a:lnTo>
                  <a:pt x="37071" y="16648"/>
                </a:lnTo>
                <a:lnTo>
                  <a:pt x="75769" y="961"/>
                </a:lnTo>
                <a:lnTo>
                  <a:pt x="88900" y="0"/>
                </a:lnTo>
                <a:lnTo>
                  <a:pt x="8064500" y="0"/>
                </a:lnTo>
                <a:lnTo>
                  <a:pt x="8105749" y="10107"/>
                </a:lnTo>
                <a:lnTo>
                  <a:pt x="8136751" y="37049"/>
                </a:lnTo>
                <a:lnTo>
                  <a:pt x="8152438" y="75758"/>
                </a:lnTo>
                <a:lnTo>
                  <a:pt x="8153400" y="88900"/>
                </a:lnTo>
                <a:lnTo>
                  <a:pt x="8153400" y="444500"/>
                </a:lnTo>
                <a:lnTo>
                  <a:pt x="8143292" y="485749"/>
                </a:lnTo>
                <a:lnTo>
                  <a:pt x="8116350" y="516751"/>
                </a:lnTo>
                <a:lnTo>
                  <a:pt x="8077641" y="532438"/>
                </a:lnTo>
                <a:lnTo>
                  <a:pt x="8064500" y="533400"/>
                </a:lnTo>
                <a:lnTo>
                  <a:pt x="88900" y="533400"/>
                </a:lnTo>
                <a:lnTo>
                  <a:pt x="47673" y="523292"/>
                </a:lnTo>
                <a:lnTo>
                  <a:pt x="16662" y="496350"/>
                </a:lnTo>
                <a:lnTo>
                  <a:pt x="962" y="457641"/>
                </a:lnTo>
                <a:lnTo>
                  <a:pt x="0" y="444500"/>
                </a:lnTo>
                <a:lnTo>
                  <a:pt x="0" y="88900"/>
                </a:lnTo>
                <a:close/>
              </a:path>
            </a:pathLst>
          </a:custGeom>
          <a:ln w="25908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6062" y="5319522"/>
            <a:ext cx="8153400" cy="853440"/>
          </a:xfrm>
          <a:custGeom>
            <a:avLst/>
            <a:gdLst/>
            <a:ahLst/>
            <a:cxnLst/>
            <a:rect l="l" t="t" r="r" b="b"/>
            <a:pathLst>
              <a:path w="8153400" h="853439">
                <a:moveTo>
                  <a:pt x="0" y="142239"/>
                </a:moveTo>
                <a:lnTo>
                  <a:pt x="0" y="711199"/>
                </a:lnTo>
                <a:lnTo>
                  <a:pt x="528" y="723554"/>
                </a:lnTo>
                <a:lnTo>
                  <a:pt x="10528" y="765008"/>
                </a:lnTo>
                <a:lnTo>
                  <a:pt x="31688" y="800713"/>
                </a:lnTo>
                <a:lnTo>
                  <a:pt x="62019" y="828679"/>
                </a:lnTo>
                <a:lnTo>
                  <a:pt x="99533" y="846918"/>
                </a:lnTo>
                <a:lnTo>
                  <a:pt x="142239" y="853439"/>
                </a:lnTo>
                <a:lnTo>
                  <a:pt x="8011159" y="853439"/>
                </a:lnTo>
                <a:lnTo>
                  <a:pt x="8051709" y="847582"/>
                </a:lnTo>
                <a:lnTo>
                  <a:pt x="8089556" y="829922"/>
                </a:lnTo>
                <a:lnTo>
                  <a:pt x="8120317" y="802426"/>
                </a:lnTo>
                <a:lnTo>
                  <a:pt x="8142009" y="767086"/>
                </a:lnTo>
                <a:lnTo>
                  <a:pt x="8152651" y="725889"/>
                </a:lnTo>
                <a:lnTo>
                  <a:pt x="8153400" y="711199"/>
                </a:lnTo>
                <a:lnTo>
                  <a:pt x="8153400" y="142239"/>
                </a:lnTo>
                <a:lnTo>
                  <a:pt x="8147546" y="101690"/>
                </a:lnTo>
                <a:lnTo>
                  <a:pt x="8129895" y="63843"/>
                </a:lnTo>
                <a:lnTo>
                  <a:pt x="8102407" y="33082"/>
                </a:lnTo>
                <a:lnTo>
                  <a:pt x="8067067" y="11390"/>
                </a:lnTo>
                <a:lnTo>
                  <a:pt x="8025858" y="748"/>
                </a:lnTo>
                <a:lnTo>
                  <a:pt x="8011159" y="0"/>
                </a:lnTo>
                <a:lnTo>
                  <a:pt x="142239" y="0"/>
                </a:lnTo>
                <a:lnTo>
                  <a:pt x="101708" y="5853"/>
                </a:lnTo>
                <a:lnTo>
                  <a:pt x="63866" y="23504"/>
                </a:lnTo>
                <a:lnTo>
                  <a:pt x="33099" y="50992"/>
                </a:lnTo>
                <a:lnTo>
                  <a:pt x="11397" y="86332"/>
                </a:lnTo>
                <a:lnTo>
                  <a:pt x="749" y="127541"/>
                </a:lnTo>
                <a:lnTo>
                  <a:pt x="0" y="142239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6062" y="5319522"/>
            <a:ext cx="8153400" cy="853440"/>
          </a:xfrm>
          <a:custGeom>
            <a:avLst/>
            <a:gdLst/>
            <a:ahLst/>
            <a:cxnLst/>
            <a:rect l="l" t="t" r="r" b="b"/>
            <a:pathLst>
              <a:path w="8153400" h="853439">
                <a:moveTo>
                  <a:pt x="0" y="142239"/>
                </a:moveTo>
                <a:lnTo>
                  <a:pt x="6521" y="99514"/>
                </a:lnTo>
                <a:lnTo>
                  <a:pt x="24760" y="61997"/>
                </a:lnTo>
                <a:lnTo>
                  <a:pt x="52726" y="31672"/>
                </a:lnTo>
                <a:lnTo>
                  <a:pt x="88431" y="10521"/>
                </a:lnTo>
                <a:lnTo>
                  <a:pt x="129885" y="528"/>
                </a:lnTo>
                <a:lnTo>
                  <a:pt x="142239" y="0"/>
                </a:lnTo>
                <a:lnTo>
                  <a:pt x="8011159" y="0"/>
                </a:lnTo>
                <a:lnTo>
                  <a:pt x="8053885" y="6517"/>
                </a:lnTo>
                <a:lnTo>
                  <a:pt x="8091402" y="24746"/>
                </a:lnTo>
                <a:lnTo>
                  <a:pt x="8121727" y="52705"/>
                </a:lnTo>
                <a:lnTo>
                  <a:pt x="8142878" y="88410"/>
                </a:lnTo>
                <a:lnTo>
                  <a:pt x="8152871" y="129878"/>
                </a:lnTo>
                <a:lnTo>
                  <a:pt x="8153400" y="142239"/>
                </a:lnTo>
                <a:lnTo>
                  <a:pt x="8153400" y="711199"/>
                </a:lnTo>
                <a:lnTo>
                  <a:pt x="8146882" y="753906"/>
                </a:lnTo>
                <a:lnTo>
                  <a:pt x="8128653" y="791420"/>
                </a:lnTo>
                <a:lnTo>
                  <a:pt x="8100694" y="821751"/>
                </a:lnTo>
                <a:lnTo>
                  <a:pt x="8064989" y="842911"/>
                </a:lnTo>
                <a:lnTo>
                  <a:pt x="8023521" y="852911"/>
                </a:lnTo>
                <a:lnTo>
                  <a:pt x="8011159" y="853439"/>
                </a:lnTo>
                <a:lnTo>
                  <a:pt x="142239" y="853439"/>
                </a:lnTo>
                <a:lnTo>
                  <a:pt x="99533" y="846918"/>
                </a:lnTo>
                <a:lnTo>
                  <a:pt x="62019" y="828679"/>
                </a:lnTo>
                <a:lnTo>
                  <a:pt x="31688" y="800713"/>
                </a:lnTo>
                <a:lnTo>
                  <a:pt x="10528" y="765008"/>
                </a:lnTo>
                <a:lnTo>
                  <a:pt x="528" y="723554"/>
                </a:lnTo>
                <a:lnTo>
                  <a:pt x="0" y="711199"/>
                </a:lnTo>
                <a:lnTo>
                  <a:pt x="0" y="142239"/>
                </a:lnTo>
                <a:close/>
              </a:path>
            </a:pathLst>
          </a:custGeom>
          <a:ln w="25908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49956" y="1336675"/>
            <a:ext cx="3903841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23" dirty="0" smtClean="0">
                <a:latin typeface="Calibri"/>
                <a:cs typeface="Calibri"/>
              </a:rPr>
              <a:t>TAHAPAN AUDIT DOKUMEN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8352" y="2403855"/>
            <a:ext cx="7268738" cy="356108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2" dirty="0" smtClean="0">
                <a:latin typeface="Calibri"/>
                <a:cs typeface="Calibri"/>
              </a:rPr>
              <a:t>1. Ketua tim auditor menerima dokumen bahan AMI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9079" y="3211576"/>
            <a:ext cx="7583340" cy="752348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5" dirty="0" smtClean="0">
                <a:latin typeface="Calibri"/>
                <a:cs typeface="Calibri"/>
              </a:rPr>
              <a:t>2. Ketua tim audit  memberitahukan identitas teraudit,</a:t>
            </a:r>
            <a:endParaRPr sz="2600">
              <a:latin typeface="Calibri"/>
              <a:cs typeface="Calibri"/>
            </a:endParaRPr>
          </a:p>
          <a:p>
            <a:pPr marL="12700" marR="49606">
              <a:lnSpc>
                <a:spcPts val="3120"/>
              </a:lnSpc>
              <a:spcBef>
                <a:spcPts val="20"/>
              </a:spcBef>
            </a:pPr>
            <a:r>
              <a:rPr sz="2600" b="1" spc="-3" dirty="0" smtClean="0">
                <a:latin typeface="Calibri"/>
                <a:cs typeface="Calibri"/>
              </a:rPr>
              <a:t>lingkup audit, dokumen yang ada  kepada tim auditor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8352" y="4515485"/>
            <a:ext cx="7493512" cy="356107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4" dirty="0" smtClean="0">
                <a:latin typeface="Calibri"/>
                <a:cs typeface="Calibri"/>
              </a:rPr>
              <a:t>3. Ketua tim audit membagi tugas kepada anggota tim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15797" y="5398795"/>
            <a:ext cx="7765551" cy="1287729"/>
          </a:xfrm>
          <a:prstGeom prst="rect">
            <a:avLst/>
          </a:prstGeom>
        </p:spPr>
        <p:txBody>
          <a:bodyPr wrap="square" lIns="0" tIns="17176" rIns="0" bIns="0" rtlCol="0">
            <a:noAutofit/>
          </a:bodyPr>
          <a:lstStyle/>
          <a:p>
            <a:pPr marL="12700">
              <a:lnSpc>
                <a:spcPts val="2705"/>
              </a:lnSpc>
            </a:pPr>
            <a:r>
              <a:rPr sz="2600" b="1" spc="-2" dirty="0" smtClean="0">
                <a:latin typeface="Calibri"/>
                <a:cs typeface="Calibri"/>
              </a:rPr>
              <a:t>4. Setiap anggota tim auditor mencermati dokumen dan</a:t>
            </a:r>
            <a:endParaRPr sz="2600">
              <a:latin typeface="Calibri"/>
              <a:cs typeface="Calibri"/>
            </a:endParaRPr>
          </a:p>
          <a:p>
            <a:pPr marL="12700" marR="49606">
              <a:lnSpc>
                <a:spcPts val="3120"/>
              </a:lnSpc>
              <a:spcBef>
                <a:spcPts val="20"/>
              </a:spcBef>
            </a:pPr>
            <a:r>
              <a:rPr sz="2600" b="1" spc="-5" dirty="0" smtClean="0">
                <a:latin typeface="Calibri"/>
                <a:cs typeface="Calibri"/>
              </a:rPr>
              <a:t>membuat daftar tilik</a:t>
            </a:r>
            <a:endParaRPr sz="2600">
              <a:latin typeface="Calibri"/>
              <a:cs typeface="Calibri"/>
            </a:endParaRPr>
          </a:p>
          <a:p>
            <a:pPr marR="1619802" algn="r">
              <a:lnSpc>
                <a:spcPct val="101725"/>
              </a:lnSpc>
              <a:spcBef>
                <a:spcPts val="1862"/>
              </a:spcBef>
            </a:pPr>
            <a:r>
              <a:rPr sz="1800" dirty="0" smtClean="0">
                <a:latin typeface="Calibri"/>
                <a:cs typeface="Calibri"/>
              </a:rPr>
              <a:t>3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4960" y="1511173"/>
            <a:ext cx="3556209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9" dirty="0" smtClean="0">
                <a:latin typeface="Calibri"/>
                <a:cs typeface="Calibri"/>
              </a:rPr>
              <a:t>Format Laporan AMI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4960" y="2477007"/>
            <a:ext cx="348258" cy="166090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122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 marR="122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 marR="122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7004" y="2477007"/>
            <a:ext cx="7846505" cy="1234008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309">
              <a:lnSpc>
                <a:spcPts val="2895"/>
              </a:lnSpc>
            </a:pPr>
            <a:r>
              <a:rPr sz="2800" spc="-10" dirty="0" smtClean="0">
                <a:latin typeface="Calibri"/>
                <a:cs typeface="Calibri"/>
              </a:rPr>
              <a:t>Identifikasi laporan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0"/>
              </a:lnSpc>
              <a:spcBef>
                <a:spcPts val="23"/>
              </a:spcBef>
            </a:pPr>
            <a:r>
              <a:rPr sz="2800" spc="-7" dirty="0" smtClean="0">
                <a:latin typeface="Calibri"/>
                <a:cs typeface="Calibri"/>
              </a:rPr>
              <a:t>Maksud, tujuan dan ruang lingkup audit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spc="-9" dirty="0" smtClean="0">
                <a:latin typeface="Calibri"/>
                <a:cs typeface="Calibri"/>
              </a:rPr>
              <a:t>Rincian program audit, auditor, tanggal dan area 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7192" y="3757422"/>
            <a:ext cx="4512670" cy="208770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46228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Identifikasi dokumen referensi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spc="-25" dirty="0" smtClean="0">
                <a:latin typeface="Calibri"/>
                <a:cs typeface="Calibri"/>
              </a:rPr>
              <a:t>prosedur, kontrak, dll)</a:t>
            </a:r>
            <a:endParaRPr sz="2800">
              <a:latin typeface="Calibri"/>
              <a:cs typeface="Calibri"/>
            </a:endParaRPr>
          </a:p>
          <a:p>
            <a:pPr marL="32512" marR="53263">
              <a:lnSpc>
                <a:spcPts val="3360"/>
              </a:lnSpc>
            </a:pPr>
            <a:r>
              <a:rPr sz="2800" spc="-9" dirty="0" smtClean="0">
                <a:latin typeface="Calibri"/>
                <a:cs typeface="Calibri"/>
              </a:rPr>
              <a:t>Daftar temuan</a:t>
            </a:r>
            <a:endParaRPr sz="2800">
              <a:latin typeface="Calibri"/>
              <a:cs typeface="Calibri"/>
            </a:endParaRPr>
          </a:p>
          <a:p>
            <a:pPr marL="32512" marR="53263">
              <a:lnSpc>
                <a:spcPts val="3360"/>
              </a:lnSpc>
            </a:pPr>
            <a:r>
              <a:rPr sz="2800" spc="-10" dirty="0" smtClean="0">
                <a:latin typeface="Calibri"/>
                <a:cs typeface="Calibri"/>
              </a:rPr>
              <a:t>Saran peningkatan mutu</a:t>
            </a:r>
            <a:endParaRPr sz="2800">
              <a:latin typeface="Calibri"/>
              <a:cs typeface="Calibri"/>
            </a:endParaRPr>
          </a:p>
          <a:p>
            <a:pPr marL="32512" marR="53263">
              <a:lnSpc>
                <a:spcPts val="3365"/>
              </a:lnSpc>
              <a:spcBef>
                <a:spcPts val="0"/>
              </a:spcBef>
            </a:pPr>
            <a:r>
              <a:rPr sz="2800" spc="-11" dirty="0" smtClean="0">
                <a:latin typeface="Calibri"/>
                <a:cs typeface="Calibri"/>
              </a:rPr>
              <a:t>Kesimpulan 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75885" y="3757422"/>
            <a:ext cx="136665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" dirty="0" smtClean="0">
                <a:latin typeface="Calibri"/>
                <a:cs typeface="Calibri"/>
              </a:rPr>
              <a:t>(standar</a:t>
            </a:r>
            <a:r>
              <a:rPr sz="2800" i="1" spc="-2" dirty="0" smtClean="0"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58153" y="3757422"/>
            <a:ext cx="106625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i="1" spc="0" dirty="0" smtClean="0">
                <a:latin typeface="Calibri"/>
                <a:cs typeface="Calibri"/>
              </a:rPr>
              <a:t>quality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2098" y="3757422"/>
            <a:ext cx="124684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manual,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4960" y="4610862"/>
            <a:ext cx="348258" cy="123426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122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5.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6.</a:t>
            </a:r>
            <a:endParaRPr sz="2800">
              <a:latin typeface="Calibri"/>
              <a:cs typeface="Calibri"/>
            </a:endParaRPr>
          </a:p>
          <a:p>
            <a:pPr marL="12700" marR="122">
              <a:lnSpc>
                <a:spcPts val="3365"/>
              </a:lnSpc>
              <a:spcBef>
                <a:spcPts val="0"/>
              </a:spcBef>
            </a:pPr>
            <a:r>
              <a:rPr sz="2800" dirty="0" smtClean="0">
                <a:latin typeface="Calibri"/>
                <a:cs typeface="Calibri"/>
              </a:rPr>
              <a:t>7.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30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96362" y="2685288"/>
            <a:ext cx="1894523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9" dirty="0" smtClean="0">
                <a:latin typeface="Calibri"/>
                <a:cs typeface="Calibri"/>
              </a:rPr>
              <a:t>TINDAKAN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94994" y="2685288"/>
            <a:ext cx="1513567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24" dirty="0" smtClean="0">
                <a:latin typeface="Calibri"/>
                <a:cs typeface="Calibri"/>
              </a:rPr>
              <a:t>KOREKSI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31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bject 54"/>
          <p:cNvSpPr txBox="1"/>
          <p:nvPr/>
        </p:nvSpPr>
        <p:spPr>
          <a:xfrm>
            <a:off x="1122221" y="5678424"/>
            <a:ext cx="1438860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oh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128231" y="5678424"/>
            <a:ext cx="1234474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028977" y="5678424"/>
            <a:ext cx="986000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si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634121" y="5678424"/>
            <a:ext cx="1084944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spc="-12" dirty="0" smtClean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204568" y="5678424"/>
            <a:ext cx="1085997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spc="-6" dirty="0" smtClean="0">
                <a:solidFill>
                  <a:srgbClr val="001F5F"/>
                </a:solidFill>
                <a:latin typeface="Calibri"/>
                <a:cs typeface="Calibri"/>
              </a:rPr>
              <a:t>hat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992132" y="5678424"/>
            <a:ext cx="1249409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09238" y="5678424"/>
            <a:ext cx="862071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123432" y="5678424"/>
            <a:ext cx="1062989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93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876031" y="5678424"/>
            <a:ext cx="1343662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90230" y="5678424"/>
            <a:ext cx="1515619" cy="564641"/>
          </a:xfrm>
          <a:prstGeom prst="rect">
            <a:avLst/>
          </a:prstGeom>
        </p:spPr>
        <p:txBody>
          <a:bodyPr wrap="square" lIns="0" tIns="4850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>
              <a:lnSpc>
                <a:spcPct val="10172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edoman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0059" y="5678424"/>
            <a:ext cx="1087374" cy="56464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86256" y="5678424"/>
            <a:ext cx="1274826" cy="56464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82952" y="5678424"/>
            <a:ext cx="1079753" cy="56464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84576" y="5678424"/>
            <a:ext cx="930401" cy="56464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736848" y="5678424"/>
            <a:ext cx="982218" cy="56464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442460" y="5678424"/>
            <a:ext cx="848106" cy="56464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010912" y="5678424"/>
            <a:ext cx="1230630" cy="56464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963412" y="5678424"/>
            <a:ext cx="707897" cy="56464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35268" y="5678424"/>
            <a:ext cx="851154" cy="56464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903720" y="5678424"/>
            <a:ext cx="1315974" cy="56464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940040" y="5678424"/>
            <a:ext cx="765809" cy="56464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69137" y="1366393"/>
            <a:ext cx="7464771" cy="920064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algn="ctr">
              <a:lnSpc>
                <a:spcPts val="3304"/>
              </a:lnSpc>
            </a:pPr>
            <a:r>
              <a:rPr sz="3200" b="1" spc="-13" dirty="0" smtClean="0">
                <a:latin typeface="Calibri"/>
                <a:cs typeface="Calibri"/>
              </a:rPr>
              <a:t>TINDAKAN KOREKSI OLEH PIHAK TERAUDIT/</a:t>
            </a:r>
            <a:endParaRPr sz="3200">
              <a:latin typeface="Calibri"/>
              <a:cs typeface="Calibri"/>
            </a:endParaRPr>
          </a:p>
          <a:p>
            <a:pPr marL="2531963" marR="2569725" algn="ctr">
              <a:lnSpc>
                <a:spcPts val="3840"/>
              </a:lnSpc>
              <a:spcBef>
                <a:spcPts val="26"/>
              </a:spcBef>
            </a:pPr>
            <a:r>
              <a:rPr sz="3200" b="1" spc="2" dirty="0" smtClean="0">
                <a:latin typeface="Calibri"/>
                <a:cs typeface="Calibri"/>
              </a:rPr>
              <a:t>MANAJEMEN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8340" y="2766568"/>
            <a:ext cx="1389447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Tindakan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41194" y="2766568"/>
            <a:ext cx="109018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2" dirty="0" smtClean="0">
                <a:latin typeface="Calibri"/>
                <a:cs typeface="Calibri"/>
              </a:rPr>
              <a:t>koreksi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93947" y="2766568"/>
            <a:ext cx="104355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adalah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99329" y="2766568"/>
            <a:ext cx="1334409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5" dirty="0" smtClean="0">
                <a:latin typeface="Calibri"/>
                <a:cs typeface="Calibri"/>
              </a:rPr>
              <a:t>tindakan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37882" y="2766568"/>
            <a:ext cx="917029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" dirty="0" smtClean="0">
                <a:latin typeface="Calibri"/>
                <a:cs typeface="Calibri"/>
              </a:rPr>
              <a:t>untuk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8340" y="3193288"/>
            <a:ext cx="766610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1" dirty="0" smtClean="0">
                <a:latin typeface="Calibri"/>
                <a:cs typeface="Calibri"/>
              </a:rPr>
              <a:t>meniadakan sebab-sebab ketidaksesuaian terhadap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8340" y="3620262"/>
            <a:ext cx="1303682" cy="80721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6" dirty="0" smtClean="0">
                <a:latin typeface="Calibri"/>
                <a:cs typeface="Calibri"/>
              </a:rPr>
              <a:t>standar/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spc="-14" dirty="0" smtClean="0">
                <a:latin typeface="Calibri"/>
                <a:cs typeface="Calibri"/>
              </a:rPr>
              <a:t>ketidak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68754" y="3620262"/>
            <a:ext cx="1442248" cy="80721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219963">
              <a:lnSpc>
                <a:spcPts val="2895"/>
              </a:lnSpc>
            </a:pPr>
            <a:r>
              <a:rPr sz="2800" spc="-8" dirty="0" smtClean="0">
                <a:latin typeface="Calibri"/>
                <a:cs typeface="Calibri"/>
              </a:rPr>
              <a:t>rencana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spc="1" dirty="0" smtClean="0">
                <a:latin typeface="Calibri"/>
                <a:cs typeface="Calibri"/>
              </a:rPr>
              <a:t>sesuaian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55847" y="3620262"/>
            <a:ext cx="62315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3" dirty="0" smtClean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62043" y="3620262"/>
            <a:ext cx="157054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5" dirty="0" smtClean="0">
                <a:latin typeface="Calibri"/>
                <a:cs typeface="Calibri"/>
              </a:rPr>
              <a:t>mencegah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14897" y="3620262"/>
            <a:ext cx="193983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3" dirty="0" smtClean="0">
                <a:latin typeface="Calibri"/>
                <a:cs typeface="Calibri"/>
              </a:rPr>
              <a:t>pengulangan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56559" y="4046981"/>
            <a:ext cx="176927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dikemudian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84673" y="4046981"/>
            <a:ext cx="64060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hari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83249" y="4046981"/>
            <a:ext cx="97055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dalam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11390" y="4046981"/>
            <a:ext cx="1044160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8" dirty="0" smtClean="0">
                <a:latin typeface="Calibri"/>
                <a:cs typeface="Calibri"/>
              </a:rPr>
              <a:t>rangka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8340" y="4473702"/>
            <a:ext cx="271544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peningkatan mutu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09315" y="4473702"/>
            <a:ext cx="316321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secara berkelanjutan.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6465" y="5796102"/>
            <a:ext cx="549676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4" dirty="0" smtClean="0">
                <a:solidFill>
                  <a:srgbClr val="001F5F"/>
                </a:solidFill>
                <a:latin typeface="Calibri"/>
                <a:cs typeface="Calibri"/>
              </a:rPr>
              <a:t>Cont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2941" y="5796102"/>
            <a:ext cx="750644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0" dirty="0" smtClean="0">
                <a:solidFill>
                  <a:srgbClr val="001F5F"/>
                </a:solidFill>
                <a:latin typeface="Calibri"/>
                <a:cs typeface="Calibri"/>
              </a:rPr>
              <a:t>Tindak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29637" y="5796102"/>
            <a:ext cx="653309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12" dirty="0" smtClean="0">
                <a:solidFill>
                  <a:srgbClr val="001F5F"/>
                </a:solidFill>
                <a:latin typeface="Calibri"/>
                <a:cs typeface="Calibri"/>
              </a:rPr>
              <a:t>Korek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1261" y="5796102"/>
            <a:ext cx="453328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1" dirty="0" smtClean="0">
                <a:solidFill>
                  <a:srgbClr val="001F5F"/>
                </a:solidFill>
                <a:latin typeface="Calibri"/>
                <a:cs typeface="Calibri"/>
              </a:rPr>
              <a:t>dap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83914" y="5796102"/>
            <a:ext cx="372515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dili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9526" y="5796102"/>
            <a:ext cx="452918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pad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57978" y="5796102"/>
            <a:ext cx="702828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halam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82588" y="5796102"/>
            <a:ext cx="447269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1" dirty="0" smtClean="0">
                <a:solidFill>
                  <a:srgbClr val="001F5F"/>
                </a:solidFill>
                <a:latin typeface="Calibri"/>
                <a:cs typeface="Calibri"/>
              </a:rPr>
              <a:t>buk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51040" y="5796102"/>
            <a:ext cx="195055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dirty="0" smtClean="0">
                <a:solidFill>
                  <a:srgbClr val="001F5F"/>
                </a:solidFill>
                <a:latin typeface="Calibri"/>
                <a:cs typeface="Calibri"/>
              </a:rPr>
              <a:t>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87614" y="5796102"/>
            <a:ext cx="493173" cy="279908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1" dirty="0" smtClean="0">
                <a:solidFill>
                  <a:srgbClr val="001F5F"/>
                </a:solidFill>
                <a:latin typeface="Calibri"/>
                <a:cs typeface="Calibri"/>
              </a:rPr>
              <a:t>AMI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31798" y="3103753"/>
            <a:ext cx="116723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93" dirty="0" smtClean="0">
                <a:latin typeface="Calibri"/>
                <a:cs typeface="Calibri"/>
              </a:rPr>
              <a:t>RAPAT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2065" y="3103753"/>
            <a:ext cx="179734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28" dirty="0" smtClean="0">
                <a:latin typeface="Calibri"/>
                <a:cs typeface="Calibri"/>
              </a:rPr>
              <a:t>TINJAUAN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05888" y="3103753"/>
            <a:ext cx="236287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3" dirty="0" smtClean="0">
                <a:latin typeface="Calibri"/>
                <a:cs typeface="Calibri"/>
              </a:rPr>
              <a:t>MANAJEMEN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77076" y="3103753"/>
            <a:ext cx="1120659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(RTM)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33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502914" y="1305432"/>
            <a:ext cx="227493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4" dirty="0" smtClean="0">
                <a:latin typeface="Calibri"/>
                <a:cs typeface="Calibri"/>
              </a:rPr>
              <a:t>PENGERTIAN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4332" y="2461768"/>
            <a:ext cx="915246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" dirty="0" smtClean="0">
                <a:latin typeface="Calibri"/>
                <a:cs typeface="Calibri"/>
              </a:rPr>
              <a:t>Rapat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53870" y="2461768"/>
            <a:ext cx="131785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Tinjauan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87395" y="2461768"/>
            <a:ext cx="307682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Manajem</a:t>
            </a:r>
            <a:r>
              <a:rPr sz="2800" spc="14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n  </a:t>
            </a:r>
            <a:r>
              <a:rPr sz="2800" spc="26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adalah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77965" y="2461768"/>
            <a:ext cx="193199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9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u</a:t>
            </a:r>
            <a:r>
              <a:rPr sz="2800" spc="-25" dirty="0" smtClean="0">
                <a:latin typeface="Calibri"/>
                <a:cs typeface="Calibri"/>
              </a:rPr>
              <a:t>a</a:t>
            </a:r>
            <a:r>
              <a:rPr sz="2800" spc="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u  </a:t>
            </a:r>
            <a:r>
              <a:rPr sz="2800" spc="354" dirty="0" smtClean="0">
                <a:latin typeface="Calibri"/>
                <a:cs typeface="Calibri"/>
              </a:rPr>
              <a:t> </a:t>
            </a:r>
            <a:r>
              <a:rPr sz="2800" spc="-50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ap</a:t>
            </a:r>
            <a:r>
              <a:rPr sz="2800" spc="-19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4332" y="2888488"/>
            <a:ext cx="7882979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4" dirty="0" smtClean="0">
                <a:latin typeface="Calibri"/>
                <a:cs typeface="Calibri"/>
              </a:rPr>
              <a:t>dengan periode waktu tertentu yang bertujuan untuk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4332" y="3314979"/>
            <a:ext cx="4971776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25" dirty="0" smtClean="0">
                <a:latin typeface="Calibri"/>
                <a:cs typeface="Calibri"/>
              </a:rPr>
              <a:t>membahas tindak lanjut temuan,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50433" y="3314979"/>
            <a:ext cx="2757566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17" dirty="0" smtClean="0">
                <a:latin typeface="Calibri"/>
                <a:cs typeface="Calibri"/>
              </a:rPr>
              <a:t>dipimpin langsung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4332" y="3742181"/>
            <a:ext cx="71065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oleh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5646" y="3742181"/>
            <a:ext cx="153223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pimpinan,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0047" y="3742181"/>
            <a:ext cx="62187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42715" y="3742181"/>
            <a:ext cx="117665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dihadiri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0373" y="3742181"/>
            <a:ext cx="71065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oleh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31433" y="3742181"/>
            <a:ext cx="116112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" dirty="0" smtClean="0">
                <a:latin typeface="Calibri"/>
                <a:cs typeface="Calibri"/>
              </a:rPr>
              <a:t>seluruh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43978" y="3742181"/>
            <a:ext cx="106240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jajaran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332" y="4168902"/>
            <a:ext cx="188762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manajemen.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29869" y="1371585"/>
            <a:ext cx="7860688" cy="432307"/>
          </a:xfrm>
          <a:prstGeom prst="rect">
            <a:avLst/>
          </a:prstGeom>
        </p:spPr>
        <p:txBody>
          <a:bodyPr wrap="square" lIns="0" tIns="21526" rIns="0" bIns="0" rtlCol="0">
            <a:noAutofit/>
          </a:bodyPr>
          <a:lstStyle/>
          <a:p>
            <a:pPr marL="12700">
              <a:lnSpc>
                <a:spcPts val="3390"/>
              </a:lnSpc>
            </a:pPr>
            <a:r>
              <a:rPr sz="3200" b="1" spc="-10" dirty="0" smtClean="0">
                <a:latin typeface="Arial Narrow"/>
                <a:cs typeface="Arial Narrow"/>
              </a:rPr>
              <a:t>PELAKSANAAN RAPAT TINJAUAN MANAJEMEN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7340" y="2156968"/>
            <a:ext cx="34787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22452" y="2156968"/>
            <a:ext cx="1319493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Tinjauan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82698" y="2156968"/>
            <a:ext cx="1819463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1" dirty="0" smtClean="0">
                <a:latin typeface="Calibri"/>
                <a:cs typeface="Calibri"/>
              </a:rPr>
              <a:t>Manajemen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42943" y="2156968"/>
            <a:ext cx="145514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8" dirty="0" smtClean="0">
                <a:latin typeface="Calibri"/>
                <a:cs typeface="Calibri"/>
              </a:rPr>
              <a:t>dilakukan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38825" y="2156968"/>
            <a:ext cx="91560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untuk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96481" y="2156968"/>
            <a:ext cx="184254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5" dirty="0" smtClean="0">
                <a:latin typeface="Calibri"/>
                <a:cs typeface="Calibri"/>
              </a:rPr>
              <a:t>memastikan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2452" y="2583688"/>
            <a:ext cx="3525903" cy="80721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84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elanju</a:t>
            </a:r>
            <a:r>
              <a:rPr sz="2800" spc="-44" dirty="0" smtClean="0">
                <a:latin typeface="Calibri"/>
                <a:cs typeface="Calibri"/>
              </a:rPr>
              <a:t>t</a:t>
            </a:r>
            <a:r>
              <a:rPr sz="2800" spc="14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n  </a:t>
            </a:r>
            <a:r>
              <a:rPr sz="2800" spc="129" dirty="0" smtClean="0">
                <a:latin typeface="Calibri"/>
                <a:cs typeface="Calibri"/>
              </a:rPr>
              <a:t> </a:t>
            </a:r>
            <a:r>
              <a:rPr sz="2800" spc="-84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esesuaian,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SPMI.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41647" y="2583688"/>
            <a:ext cx="1631974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1" dirty="0" smtClean="0">
                <a:latin typeface="Calibri"/>
                <a:cs typeface="Calibri"/>
              </a:rPr>
              <a:t>kecukupan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67653" y="2583688"/>
            <a:ext cx="62315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3" dirty="0" smtClean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84898" y="2583688"/>
            <a:ext cx="1551627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4" dirty="0" smtClean="0">
                <a:latin typeface="Calibri"/>
                <a:cs typeface="Calibri"/>
              </a:rPr>
              <a:t>efektivitas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7340" y="3522243"/>
            <a:ext cx="34784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4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2452" y="3522243"/>
            <a:ext cx="1319538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0" dirty="0" smtClean="0">
                <a:latin typeface="Calibri"/>
                <a:cs typeface="Calibri"/>
              </a:rPr>
              <a:t>Tinjauan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19858" y="3522243"/>
            <a:ext cx="428553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dirty="0" smtClean="0">
                <a:latin typeface="Calibri"/>
                <a:cs typeface="Calibri"/>
              </a:rPr>
              <a:t>ini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40507" y="3522243"/>
            <a:ext cx="971910" cy="807694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98043">
              <a:lnSpc>
                <a:spcPts val="2900"/>
              </a:lnSpc>
            </a:pPr>
            <a:r>
              <a:rPr sz="2800" spc="1" dirty="0" smtClean="0">
                <a:latin typeface="Calibri"/>
                <a:cs typeface="Calibri"/>
              </a:rPr>
              <a:t>harus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20439" y="3522243"/>
            <a:ext cx="1844955" cy="807694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282448">
              <a:lnSpc>
                <a:spcPts val="2900"/>
              </a:lnSpc>
            </a:pPr>
            <a:r>
              <a:rPr sz="2800" spc="-6" dirty="0" smtClean="0">
                <a:latin typeface="Calibri"/>
                <a:cs typeface="Calibri"/>
              </a:rPr>
              <a:t>mencakup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0"/>
              </a:lnSpc>
              <a:spcBef>
                <a:spcPts val="23"/>
              </a:spcBef>
            </a:pPr>
            <a:r>
              <a:rPr sz="2800" spc="2" dirty="0" smtClean="0">
                <a:latin typeface="Calibri"/>
                <a:cs typeface="Calibri"/>
              </a:rPr>
              <a:t>perubahan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43625" y="3522243"/>
            <a:ext cx="139932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" dirty="0" smtClean="0">
                <a:latin typeface="Calibri"/>
                <a:cs typeface="Calibri"/>
              </a:rPr>
              <a:t>penilaian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20406" y="3522243"/>
            <a:ext cx="917439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2" dirty="0" smtClean="0">
                <a:latin typeface="Calibri"/>
                <a:cs typeface="Calibri"/>
              </a:rPr>
              <a:t>untuk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2452" y="3949446"/>
            <a:ext cx="2066884" cy="80721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263">
              <a:lnSpc>
                <a:spcPts val="2895"/>
              </a:lnSpc>
            </a:pPr>
            <a:r>
              <a:rPr sz="2800" spc="-8" dirty="0" smtClean="0">
                <a:latin typeface="Calibri"/>
                <a:cs typeface="Calibri"/>
              </a:rPr>
              <a:t>peningkatan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spc="-17" dirty="0" smtClean="0">
                <a:latin typeface="Calibri"/>
                <a:cs typeface="Calibri"/>
              </a:rPr>
              <a:t>kebijakan 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33897" y="3949446"/>
            <a:ext cx="90945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3" dirty="0" smtClean="0">
                <a:latin typeface="Calibri"/>
                <a:cs typeface="Calibri"/>
              </a:rPr>
              <a:t>SPMI,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00722" y="3949446"/>
            <a:ext cx="143692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" dirty="0" smtClean="0">
                <a:latin typeface="Calibri"/>
                <a:cs typeface="Calibri"/>
              </a:rPr>
              <a:t>termasuk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92298" y="4376166"/>
            <a:ext cx="125986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6" dirty="0" smtClean="0">
                <a:latin typeface="Calibri"/>
                <a:cs typeface="Calibri"/>
              </a:rPr>
              <a:t>sasaran.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4888001"/>
            <a:ext cx="34784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4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2452" y="4888001"/>
            <a:ext cx="6298901" cy="807770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5" dirty="0" smtClean="0">
                <a:latin typeface="Calibri"/>
                <a:cs typeface="Calibri"/>
              </a:rPr>
              <a:t>Setiap kegiatan Tinjauan Manajemen harus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5"/>
              </a:lnSpc>
              <a:spcBef>
                <a:spcPts val="23"/>
              </a:spcBef>
            </a:pPr>
            <a:r>
              <a:rPr sz="2800" spc="-13" dirty="0" smtClean="0">
                <a:latin typeface="Calibri"/>
                <a:cs typeface="Calibri"/>
              </a:rPr>
              <a:t>dan rekamannya harus dipelihara.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25766" y="4888001"/>
            <a:ext cx="1250393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4" dirty="0" smtClean="0">
                <a:latin typeface="Calibri"/>
                <a:cs typeface="Calibri"/>
              </a:rPr>
              <a:t>direkam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35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-64201" y="83820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39013" y="1139698"/>
            <a:ext cx="8137572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6" dirty="0" smtClean="0">
                <a:latin typeface="Calibri"/>
                <a:cs typeface="Calibri"/>
              </a:rPr>
              <a:t>Materi Rapat Tinjauan Manajemen (inspirasi) *)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5940" y="1969516"/>
            <a:ext cx="347878" cy="80721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7316" y="1969516"/>
            <a:ext cx="2855581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6" dirty="0" smtClean="0">
                <a:latin typeface="Calibri"/>
                <a:cs typeface="Calibri"/>
              </a:rPr>
              <a:t>Hasil/temuan 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7316" y="2396235"/>
            <a:ext cx="113626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4" dirty="0" smtClean="0">
                <a:latin typeface="Calibri"/>
                <a:cs typeface="Calibri"/>
              </a:rPr>
              <a:t>Umpan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11070" y="2396235"/>
            <a:ext cx="255143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0" dirty="0" smtClean="0">
                <a:latin typeface="Calibri"/>
                <a:cs typeface="Calibri"/>
              </a:rPr>
              <a:t>b</a:t>
            </a:r>
            <a:r>
              <a:rPr sz="2800" spc="9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l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k  </a:t>
            </a:r>
            <a:r>
              <a:rPr sz="2800" spc="23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pem</a:t>
            </a:r>
            <a:r>
              <a:rPr sz="2800" spc="9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ng</a:t>
            </a:r>
            <a:r>
              <a:rPr sz="2800" spc="-34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59223" y="2396235"/>
            <a:ext cx="1860300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2" dirty="0" smtClean="0">
                <a:latin typeface="Calibri"/>
                <a:cs typeface="Calibri"/>
              </a:rPr>
              <a:t>kepentingan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6877" y="2396235"/>
            <a:ext cx="141647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(keluhan,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7316" y="2825775"/>
            <a:ext cx="7063465" cy="165808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 marR="53263">
              <a:lnSpc>
                <a:spcPts val="2900"/>
              </a:lnSpc>
            </a:pPr>
            <a:r>
              <a:rPr sz="2800" spc="-9" dirty="0" smtClean="0">
                <a:latin typeface="Calibri"/>
                <a:cs typeface="Calibri"/>
              </a:rPr>
              <a:t>kepuasan)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ts val="3340"/>
              </a:lnSpc>
              <a:spcBef>
                <a:spcPts val="21"/>
              </a:spcBef>
            </a:pPr>
            <a:r>
              <a:rPr sz="2800" spc="-14" dirty="0" smtClean="0">
                <a:latin typeface="Calibri"/>
                <a:cs typeface="Calibri"/>
              </a:rPr>
              <a:t>Kinerja proses dan kesesuaian luaran Tri Dharma</a:t>
            </a:r>
            <a:endParaRPr sz="2800" dirty="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1"/>
              </a:spcBef>
            </a:pPr>
            <a:r>
              <a:rPr sz="2800" spc="-11" dirty="0" smtClean="0">
                <a:latin typeface="Calibri"/>
                <a:cs typeface="Calibri"/>
              </a:rPr>
              <a:t>Status tindakan pencegahan dan perbaikan</a:t>
            </a:r>
            <a:endParaRPr sz="2800" dirty="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</a:pPr>
            <a:r>
              <a:rPr sz="2800" spc="-8" dirty="0" smtClean="0">
                <a:latin typeface="Calibri"/>
                <a:cs typeface="Calibri"/>
              </a:rPr>
              <a:t>Tindak lanjut dari tinjauan sebelumnya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249929"/>
            <a:ext cx="347878" cy="1661033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5.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5"/>
              </a:lnSpc>
              <a:spcBef>
                <a:spcPts val="0"/>
              </a:spcBef>
            </a:pPr>
            <a:r>
              <a:rPr sz="2800" dirty="0" smtClean="0">
                <a:latin typeface="Calibri"/>
                <a:cs typeface="Calibri"/>
              </a:rPr>
              <a:t>6.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7316" y="4530471"/>
            <a:ext cx="2697284" cy="80721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263">
              <a:lnSpc>
                <a:spcPts val="2895"/>
              </a:lnSpc>
            </a:pPr>
            <a:r>
              <a:rPr sz="2800" spc="-64" dirty="0" smtClean="0">
                <a:latin typeface="Calibri"/>
                <a:cs typeface="Calibri"/>
              </a:rPr>
              <a:t>P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9" dirty="0" smtClean="0">
                <a:latin typeface="Calibri"/>
                <a:cs typeface="Calibri"/>
              </a:rPr>
              <a:t>r</a:t>
            </a:r>
            <a:r>
              <a:rPr sz="2800" spc="4" dirty="0" smtClean="0">
                <a:latin typeface="Calibri"/>
                <a:cs typeface="Calibri"/>
              </a:rPr>
              <a:t>u</a:t>
            </a:r>
            <a:r>
              <a:rPr sz="2800" spc="0" dirty="0" smtClean="0">
                <a:latin typeface="Calibri"/>
                <a:cs typeface="Calibri"/>
              </a:rPr>
              <a:t>bah</a:t>
            </a:r>
            <a:r>
              <a:rPr sz="2800" spc="14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n  </a:t>
            </a:r>
            <a:r>
              <a:rPr sz="2800" spc="414" dirty="0" smtClean="0">
                <a:latin typeface="Calibri"/>
                <a:cs typeface="Calibri"/>
              </a:rPr>
              <a:t> </a:t>
            </a:r>
            <a:r>
              <a:rPr sz="2800" spc="-54" dirty="0" smtClean="0">
                <a:latin typeface="Calibri"/>
                <a:cs typeface="Calibri"/>
              </a:rPr>
              <a:t>y</a:t>
            </a:r>
            <a:r>
              <a:rPr sz="2800" spc="0" dirty="0" smtClean="0">
                <a:latin typeface="Calibri"/>
                <a:cs typeface="Calibri"/>
              </a:rPr>
              <a:t>ang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23"/>
              </a:spcBef>
            </a:pPr>
            <a:r>
              <a:rPr sz="2800" spc="-7" dirty="0" smtClean="0">
                <a:latin typeface="Calibri"/>
                <a:cs typeface="Calibri"/>
              </a:rPr>
              <a:t>Manajemen Mutu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43071" y="4530471"/>
            <a:ext cx="90778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dapat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81499" y="4530471"/>
            <a:ext cx="228281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3" dirty="0" smtClean="0">
                <a:latin typeface="Calibri"/>
                <a:cs typeface="Calibri"/>
              </a:rPr>
              <a:t>mempengaruhi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96733" y="4530471"/>
            <a:ext cx="103435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Sistem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5383860"/>
            <a:ext cx="347878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7.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316" y="5383860"/>
            <a:ext cx="4783923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Rekomendasi untuk peningkatan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6712" y="6000851"/>
            <a:ext cx="2910902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2" dirty="0" smtClean="0">
                <a:latin typeface="Calibri"/>
                <a:cs typeface="Calibri"/>
              </a:rPr>
              <a:t>*) Sumber : BAN-PT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36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919378" y="1213993"/>
            <a:ext cx="6802345" cy="920064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368488" marR="1399067" algn="ctr">
              <a:lnSpc>
                <a:spcPts val="3304"/>
              </a:lnSpc>
            </a:pPr>
            <a:r>
              <a:rPr sz="3200" b="1" spc="-36" dirty="0" smtClean="0">
                <a:latin typeface="Calibri"/>
                <a:cs typeface="Calibri"/>
              </a:rPr>
              <a:t>HASIL RAPAT TINJAUAN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ts val="3840"/>
              </a:lnSpc>
              <a:spcBef>
                <a:spcPts val="26"/>
              </a:spcBef>
            </a:pPr>
            <a:r>
              <a:rPr sz="3200" b="1" spc="1" dirty="0" smtClean="0">
                <a:latin typeface="Calibri"/>
                <a:cs typeface="Calibri"/>
              </a:rPr>
              <a:t>MANAJEMEN/KAJIULANG MANAJEMEN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5940" y="2614168"/>
            <a:ext cx="771856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Hasil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64310" y="2614168"/>
            <a:ext cx="138592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4" dirty="0" smtClean="0">
                <a:latin typeface="Calibri"/>
                <a:cs typeface="Calibri"/>
              </a:rPr>
              <a:t>Kajiulang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10027" y="2614168"/>
            <a:ext cx="1817539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Manajemen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86655" y="2614168"/>
            <a:ext cx="756569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2" dirty="0" smtClean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01309" y="2614168"/>
            <a:ext cx="1689146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diharapkan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50302" y="2614168"/>
            <a:ext cx="909210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2" dirty="0" smtClean="0">
                <a:latin typeface="Calibri"/>
                <a:cs typeface="Calibri"/>
              </a:rPr>
              <a:t>dapat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5940" y="3040888"/>
            <a:ext cx="1202632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" dirty="0" smtClean="0">
                <a:latin typeface="Calibri"/>
                <a:cs typeface="Calibri"/>
              </a:rPr>
              <a:t>berupa: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5940" y="3543579"/>
            <a:ext cx="34784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4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51356" y="3543579"/>
            <a:ext cx="1848370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4" dirty="0" smtClean="0">
                <a:latin typeface="Calibri"/>
                <a:cs typeface="Calibri"/>
              </a:rPr>
              <a:t>Peningkatan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28315" y="3543579"/>
            <a:ext cx="1552937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14" dirty="0" smtClean="0">
                <a:latin typeface="Calibri"/>
                <a:cs typeface="Calibri"/>
              </a:rPr>
              <a:t>efektivitas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07763" y="3543579"/>
            <a:ext cx="1035930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8" dirty="0" smtClean="0">
                <a:latin typeface="Calibri"/>
                <a:cs typeface="Calibri"/>
              </a:rPr>
              <a:t>Sistem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72353" y="3543579"/>
            <a:ext cx="1782620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5" dirty="0" smtClean="0">
                <a:latin typeface="Calibri"/>
                <a:cs typeface="Calibri"/>
              </a:rPr>
              <a:t>Penjaminan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83830" y="3543579"/>
            <a:ext cx="876358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2" dirty="0" smtClean="0">
                <a:latin typeface="Calibri"/>
                <a:cs typeface="Calibri"/>
              </a:rPr>
              <a:t>Mutu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356" y="3970781"/>
            <a:ext cx="439863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2" dirty="0" smtClean="0">
                <a:latin typeface="Calibri"/>
                <a:cs typeface="Calibri"/>
              </a:rPr>
              <a:t>Internal (SPMI) dan prosesnya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4473702"/>
            <a:ext cx="34813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1356" y="4473702"/>
            <a:ext cx="184787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4" dirty="0" smtClean="0">
                <a:latin typeface="Calibri"/>
                <a:cs typeface="Calibri"/>
              </a:rPr>
              <a:t>Peningkatan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72739" y="4473702"/>
            <a:ext cx="73717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hasil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1271" y="4473702"/>
            <a:ext cx="119109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4" dirty="0" smtClean="0">
                <a:latin typeface="Calibri"/>
                <a:cs typeface="Calibri"/>
              </a:rPr>
              <a:t>layanan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5733" y="4473702"/>
            <a:ext cx="756214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13" dirty="0" smtClean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75982" y="4473702"/>
            <a:ext cx="1185269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" dirty="0" smtClean="0">
                <a:latin typeface="Calibri"/>
                <a:cs typeface="Calibri"/>
              </a:rPr>
              <a:t>menuju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1356" y="4900193"/>
            <a:ext cx="4023113" cy="883970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 marR="53263">
              <a:lnSpc>
                <a:spcPts val="2900"/>
              </a:lnSpc>
            </a:pPr>
            <a:r>
              <a:rPr sz="2800" spc="-9" dirty="0" smtClean="0">
                <a:latin typeface="Calibri"/>
                <a:cs typeface="Calibri"/>
              </a:rPr>
              <a:t>terpenuhinya standar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99"/>
              </a:spcBef>
            </a:pPr>
            <a:r>
              <a:rPr sz="2800" spc="-17" dirty="0" smtClean="0">
                <a:latin typeface="Calibri"/>
                <a:cs typeface="Calibri"/>
              </a:rPr>
              <a:t>Program peningkatan mutu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403672"/>
            <a:ext cx="348135" cy="380491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37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9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527173" y="1419732"/>
            <a:ext cx="377414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7" dirty="0" smtClean="0">
                <a:latin typeface="Calibri"/>
                <a:cs typeface="Calibri"/>
              </a:rPr>
              <a:t>DAMPAK POSITIF AMI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740" y="2446051"/>
            <a:ext cx="324713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1.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3852" y="2446051"/>
            <a:ext cx="749300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Hasil</a:t>
            </a:r>
            <a:endParaRPr sz="2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46606" y="2446051"/>
            <a:ext cx="765759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Audit</a:t>
            </a:r>
            <a:endParaRPr sz="2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15870" y="2446051"/>
            <a:ext cx="747471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-2" dirty="0" smtClean="0">
                <a:latin typeface="Arial"/>
                <a:cs typeface="Arial"/>
              </a:rPr>
              <a:t>Mutu</a:t>
            </a:r>
            <a:endParaRPr sz="2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65703" y="2446051"/>
            <a:ext cx="1087018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0" dirty="0" smtClean="0">
                <a:latin typeface="Arial"/>
                <a:cs typeface="Arial"/>
              </a:rPr>
              <a:t>Internal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55007" y="2446051"/>
            <a:ext cx="1596644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merupakan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55105" y="2446051"/>
            <a:ext cx="1157427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2" dirty="0" smtClean="0">
                <a:latin typeface="Arial"/>
                <a:cs typeface="Arial"/>
              </a:rPr>
              <a:t>peluang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916418" y="2446051"/>
            <a:ext cx="816660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untuk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3852" y="2811811"/>
            <a:ext cx="7979816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perbaikan mutu di PT yang berdasarkan fakta di lapangan.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8740" y="3689889"/>
            <a:ext cx="324713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2.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3852" y="3689889"/>
            <a:ext cx="1606651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56" dirty="0" smtClean="0">
                <a:latin typeface="Arial"/>
                <a:cs typeface="Arial"/>
              </a:rPr>
              <a:t>Hasil Audit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94890" y="3689889"/>
            <a:ext cx="749299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Mutu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34995" y="3689889"/>
            <a:ext cx="1087018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0" dirty="0" smtClean="0">
                <a:latin typeface="Arial"/>
                <a:cs typeface="Arial"/>
              </a:rPr>
              <a:t>Internal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13047" y="3689889"/>
            <a:ext cx="1564640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melahirkan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69889" y="3689889"/>
            <a:ext cx="1360728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kebijakan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22642" y="3689889"/>
            <a:ext cx="1311351" cy="695959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 marR="1219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pimpinan</a:t>
            </a:r>
            <a:endParaRPr sz="2400">
              <a:latin typeface="Arial"/>
              <a:cs typeface="Arial"/>
            </a:endParaRPr>
          </a:p>
          <a:p>
            <a:pPr marL="372363">
              <a:lnSpc>
                <a:spcPct val="95825"/>
              </a:lnSpc>
            </a:pPr>
            <a:r>
              <a:rPr sz="2400" dirty="0" smtClean="0">
                <a:latin typeface="Arial"/>
                <a:cs typeface="Arial"/>
              </a:rPr>
              <a:t>sistem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3852" y="4055649"/>
            <a:ext cx="816660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untuk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99006" y="4055649"/>
            <a:ext cx="1681988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pemenuhan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69919" y="4055649"/>
            <a:ext cx="1274775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0" dirty="0" smtClean="0">
                <a:latin typeface="Arial"/>
                <a:cs typeface="Arial"/>
              </a:rPr>
              <a:t>terhadap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33797" y="4055649"/>
            <a:ext cx="2258059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0" dirty="0" smtClean="0">
                <a:latin typeface="Arial"/>
                <a:cs typeface="Arial"/>
              </a:rPr>
              <a:t>ketidaksesuaian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3852" y="4421409"/>
            <a:ext cx="4617237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" dirty="0" smtClean="0">
                <a:latin typeface="Arial"/>
                <a:cs typeface="Arial"/>
              </a:rPr>
              <a:t>penjaminan mutu internal (SPMI).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40" y="5299614"/>
            <a:ext cx="324713" cy="330199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dirty="0" smtClean="0">
                <a:latin typeface="Arial"/>
                <a:cs typeface="Arial"/>
              </a:rPr>
              <a:t>3.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3852" y="5299614"/>
            <a:ext cx="8138922" cy="330199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16" dirty="0" smtClean="0">
                <a:latin typeface="Arial"/>
                <a:cs typeface="Arial"/>
              </a:rPr>
              <a:t>Hasil Audit Mutu Internal akan selalu melahirkan perbaikan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3852" y="5665323"/>
            <a:ext cx="5596813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0" dirty="0" smtClean="0">
                <a:latin typeface="Arial"/>
                <a:cs typeface="Arial"/>
              </a:rPr>
              <a:t>Sistem Penjaminan Mutu Internal (SPMI)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88405" y="5665323"/>
            <a:ext cx="510946" cy="330200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ts val="2555"/>
              </a:lnSpc>
            </a:pPr>
            <a:r>
              <a:rPr sz="2400" spc="-89" dirty="0" smtClean="0">
                <a:latin typeface="Arial"/>
                <a:cs typeface="Arial"/>
              </a:rPr>
              <a:t>PT.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38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4925" y="2717419"/>
            <a:ext cx="6145302" cy="482600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b="1" spc="-2" dirty="0" smtClean="0">
                <a:latin typeface="Calibri"/>
                <a:cs typeface="Calibri"/>
              </a:rPr>
              <a:t>Audit Mutu Internal akan Selalu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1822" y="3265830"/>
            <a:ext cx="6275985" cy="482904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b="1" spc="-8" dirty="0" smtClean="0">
                <a:latin typeface="Calibri"/>
                <a:cs typeface="Calibri"/>
              </a:rPr>
              <a:t>Memberikan Ruang Peningkatan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50709" y="3265830"/>
            <a:ext cx="1141986" cy="482904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b="1" spc="-1" dirty="0" smtClean="0">
                <a:latin typeface="Calibri"/>
                <a:cs typeface="Calibri"/>
              </a:rPr>
              <a:t>Mutu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55570" y="3814953"/>
            <a:ext cx="2206216" cy="482600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b="1" spc="-9" dirty="0" smtClean="0">
                <a:latin typeface="Calibri"/>
                <a:cs typeface="Calibri"/>
              </a:rPr>
              <a:t>Pendidikan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73244" y="3814953"/>
            <a:ext cx="1227101" cy="482600"/>
          </a:xfrm>
          <a:prstGeom prst="rect">
            <a:avLst/>
          </a:prstGeom>
        </p:spPr>
        <p:txBody>
          <a:bodyPr wrap="square" lIns="0" tIns="23495" rIns="0" bIns="0" rtlCol="0">
            <a:noAutofit/>
          </a:bodyPr>
          <a:lstStyle/>
          <a:p>
            <a:pPr marL="12700">
              <a:lnSpc>
                <a:spcPts val="3700"/>
              </a:lnSpc>
            </a:pPr>
            <a:r>
              <a:rPr sz="3600" b="1" spc="4" dirty="0" smtClean="0">
                <a:latin typeface="Calibri"/>
                <a:cs typeface="Calibri"/>
              </a:rPr>
              <a:t>Tinggi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39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3762" y="1981962"/>
            <a:ext cx="6629400" cy="3048000"/>
          </a:xfrm>
          <a:custGeom>
            <a:avLst/>
            <a:gdLst/>
            <a:ahLst/>
            <a:cxnLst/>
            <a:rect l="l" t="t" r="r" b="b"/>
            <a:pathLst>
              <a:path w="6629400" h="3048000">
                <a:moveTo>
                  <a:pt x="0" y="508000"/>
                </a:moveTo>
                <a:lnTo>
                  <a:pt x="0" y="2540000"/>
                </a:lnTo>
                <a:lnTo>
                  <a:pt x="1684" y="2581661"/>
                </a:lnTo>
                <a:lnTo>
                  <a:pt x="6649" y="2622395"/>
                </a:lnTo>
                <a:lnTo>
                  <a:pt x="14764" y="2662072"/>
                </a:lnTo>
                <a:lnTo>
                  <a:pt x="25899" y="2700560"/>
                </a:lnTo>
                <a:lnTo>
                  <a:pt x="39923" y="2737729"/>
                </a:lnTo>
                <a:lnTo>
                  <a:pt x="56705" y="2773447"/>
                </a:lnTo>
                <a:lnTo>
                  <a:pt x="76114" y="2807584"/>
                </a:lnTo>
                <a:lnTo>
                  <a:pt x="98019" y="2840010"/>
                </a:lnTo>
                <a:lnTo>
                  <a:pt x="122290" y="2870593"/>
                </a:lnTo>
                <a:lnTo>
                  <a:pt x="148796" y="2899203"/>
                </a:lnTo>
                <a:lnTo>
                  <a:pt x="177406" y="2925709"/>
                </a:lnTo>
                <a:lnTo>
                  <a:pt x="207989" y="2949980"/>
                </a:lnTo>
                <a:lnTo>
                  <a:pt x="240415" y="2971885"/>
                </a:lnTo>
                <a:lnTo>
                  <a:pt x="274552" y="2991294"/>
                </a:lnTo>
                <a:lnTo>
                  <a:pt x="310270" y="3008076"/>
                </a:lnTo>
                <a:lnTo>
                  <a:pt x="347439" y="3022100"/>
                </a:lnTo>
                <a:lnTo>
                  <a:pt x="385927" y="3033235"/>
                </a:lnTo>
                <a:lnTo>
                  <a:pt x="425604" y="3041350"/>
                </a:lnTo>
                <a:lnTo>
                  <a:pt x="466338" y="3046315"/>
                </a:lnTo>
                <a:lnTo>
                  <a:pt x="508000" y="3048000"/>
                </a:lnTo>
                <a:lnTo>
                  <a:pt x="6121399" y="3048000"/>
                </a:lnTo>
                <a:lnTo>
                  <a:pt x="6163061" y="3046315"/>
                </a:lnTo>
                <a:lnTo>
                  <a:pt x="6203795" y="3041350"/>
                </a:lnTo>
                <a:lnTo>
                  <a:pt x="6243472" y="3033235"/>
                </a:lnTo>
                <a:lnTo>
                  <a:pt x="6281960" y="3022100"/>
                </a:lnTo>
                <a:lnTo>
                  <a:pt x="6319129" y="3008076"/>
                </a:lnTo>
                <a:lnTo>
                  <a:pt x="6354847" y="2991294"/>
                </a:lnTo>
                <a:lnTo>
                  <a:pt x="6388984" y="2971885"/>
                </a:lnTo>
                <a:lnTo>
                  <a:pt x="6421410" y="2949980"/>
                </a:lnTo>
                <a:lnTo>
                  <a:pt x="6451993" y="2925709"/>
                </a:lnTo>
                <a:lnTo>
                  <a:pt x="6480603" y="2899203"/>
                </a:lnTo>
                <a:lnTo>
                  <a:pt x="6507109" y="2870593"/>
                </a:lnTo>
                <a:lnTo>
                  <a:pt x="6531380" y="2840010"/>
                </a:lnTo>
                <a:lnTo>
                  <a:pt x="6553285" y="2807584"/>
                </a:lnTo>
                <a:lnTo>
                  <a:pt x="6572694" y="2773447"/>
                </a:lnTo>
                <a:lnTo>
                  <a:pt x="6589476" y="2737729"/>
                </a:lnTo>
                <a:lnTo>
                  <a:pt x="6603500" y="2700560"/>
                </a:lnTo>
                <a:lnTo>
                  <a:pt x="6614635" y="2662072"/>
                </a:lnTo>
                <a:lnTo>
                  <a:pt x="6622750" y="2622395"/>
                </a:lnTo>
                <a:lnTo>
                  <a:pt x="6627715" y="2581661"/>
                </a:lnTo>
                <a:lnTo>
                  <a:pt x="6629400" y="2540000"/>
                </a:lnTo>
                <a:lnTo>
                  <a:pt x="6629400" y="508000"/>
                </a:lnTo>
                <a:lnTo>
                  <a:pt x="6627715" y="466338"/>
                </a:lnTo>
                <a:lnTo>
                  <a:pt x="6622750" y="425604"/>
                </a:lnTo>
                <a:lnTo>
                  <a:pt x="6614635" y="385927"/>
                </a:lnTo>
                <a:lnTo>
                  <a:pt x="6603500" y="347439"/>
                </a:lnTo>
                <a:lnTo>
                  <a:pt x="6589476" y="310270"/>
                </a:lnTo>
                <a:lnTo>
                  <a:pt x="6572694" y="274552"/>
                </a:lnTo>
                <a:lnTo>
                  <a:pt x="6553285" y="240415"/>
                </a:lnTo>
                <a:lnTo>
                  <a:pt x="6531380" y="207989"/>
                </a:lnTo>
                <a:lnTo>
                  <a:pt x="6507109" y="177406"/>
                </a:lnTo>
                <a:lnTo>
                  <a:pt x="6480603" y="148796"/>
                </a:lnTo>
                <a:lnTo>
                  <a:pt x="6451993" y="122290"/>
                </a:lnTo>
                <a:lnTo>
                  <a:pt x="6421410" y="98019"/>
                </a:lnTo>
                <a:lnTo>
                  <a:pt x="6388984" y="76114"/>
                </a:lnTo>
                <a:lnTo>
                  <a:pt x="6354847" y="56705"/>
                </a:lnTo>
                <a:lnTo>
                  <a:pt x="6319129" y="39923"/>
                </a:lnTo>
                <a:lnTo>
                  <a:pt x="6281960" y="25899"/>
                </a:lnTo>
                <a:lnTo>
                  <a:pt x="6243472" y="14764"/>
                </a:lnTo>
                <a:lnTo>
                  <a:pt x="6203795" y="6649"/>
                </a:lnTo>
                <a:lnTo>
                  <a:pt x="6163061" y="1684"/>
                </a:lnTo>
                <a:lnTo>
                  <a:pt x="6121399" y="0"/>
                </a:lnTo>
                <a:lnTo>
                  <a:pt x="508000" y="0"/>
                </a:lnTo>
                <a:lnTo>
                  <a:pt x="466338" y="1684"/>
                </a:lnTo>
                <a:lnTo>
                  <a:pt x="425604" y="6649"/>
                </a:lnTo>
                <a:lnTo>
                  <a:pt x="385927" y="14764"/>
                </a:lnTo>
                <a:lnTo>
                  <a:pt x="347439" y="25899"/>
                </a:lnTo>
                <a:lnTo>
                  <a:pt x="310270" y="39923"/>
                </a:lnTo>
                <a:lnTo>
                  <a:pt x="274552" y="56705"/>
                </a:lnTo>
                <a:lnTo>
                  <a:pt x="240415" y="76114"/>
                </a:lnTo>
                <a:lnTo>
                  <a:pt x="207989" y="98019"/>
                </a:lnTo>
                <a:lnTo>
                  <a:pt x="177406" y="122290"/>
                </a:lnTo>
                <a:lnTo>
                  <a:pt x="148796" y="148796"/>
                </a:lnTo>
                <a:lnTo>
                  <a:pt x="122290" y="177406"/>
                </a:lnTo>
                <a:lnTo>
                  <a:pt x="98019" y="207989"/>
                </a:lnTo>
                <a:lnTo>
                  <a:pt x="76114" y="240415"/>
                </a:lnTo>
                <a:lnTo>
                  <a:pt x="56705" y="274552"/>
                </a:lnTo>
                <a:lnTo>
                  <a:pt x="39923" y="310270"/>
                </a:lnTo>
                <a:lnTo>
                  <a:pt x="25899" y="347439"/>
                </a:lnTo>
                <a:lnTo>
                  <a:pt x="14764" y="385927"/>
                </a:lnTo>
                <a:lnTo>
                  <a:pt x="6649" y="425604"/>
                </a:lnTo>
                <a:lnTo>
                  <a:pt x="1684" y="466338"/>
                </a:lnTo>
                <a:lnTo>
                  <a:pt x="0" y="5080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43762" y="1981962"/>
            <a:ext cx="6629400" cy="3048000"/>
          </a:xfrm>
          <a:custGeom>
            <a:avLst/>
            <a:gdLst/>
            <a:ahLst/>
            <a:cxnLst/>
            <a:rect l="l" t="t" r="r" b="b"/>
            <a:pathLst>
              <a:path w="6629400" h="3048000">
                <a:moveTo>
                  <a:pt x="0" y="508000"/>
                </a:moveTo>
                <a:lnTo>
                  <a:pt x="1684" y="466338"/>
                </a:lnTo>
                <a:lnTo>
                  <a:pt x="6649" y="425604"/>
                </a:lnTo>
                <a:lnTo>
                  <a:pt x="14764" y="385927"/>
                </a:lnTo>
                <a:lnTo>
                  <a:pt x="25899" y="347439"/>
                </a:lnTo>
                <a:lnTo>
                  <a:pt x="39923" y="310270"/>
                </a:lnTo>
                <a:lnTo>
                  <a:pt x="56705" y="274552"/>
                </a:lnTo>
                <a:lnTo>
                  <a:pt x="76114" y="240415"/>
                </a:lnTo>
                <a:lnTo>
                  <a:pt x="98019" y="207989"/>
                </a:lnTo>
                <a:lnTo>
                  <a:pt x="122290" y="177406"/>
                </a:lnTo>
                <a:lnTo>
                  <a:pt x="148796" y="148796"/>
                </a:lnTo>
                <a:lnTo>
                  <a:pt x="177406" y="122290"/>
                </a:lnTo>
                <a:lnTo>
                  <a:pt x="207989" y="98019"/>
                </a:lnTo>
                <a:lnTo>
                  <a:pt x="240415" y="76114"/>
                </a:lnTo>
                <a:lnTo>
                  <a:pt x="274552" y="56705"/>
                </a:lnTo>
                <a:lnTo>
                  <a:pt x="310270" y="39923"/>
                </a:lnTo>
                <a:lnTo>
                  <a:pt x="347439" y="25899"/>
                </a:lnTo>
                <a:lnTo>
                  <a:pt x="385927" y="14764"/>
                </a:lnTo>
                <a:lnTo>
                  <a:pt x="425604" y="6649"/>
                </a:lnTo>
                <a:lnTo>
                  <a:pt x="466338" y="1684"/>
                </a:lnTo>
                <a:lnTo>
                  <a:pt x="508000" y="0"/>
                </a:lnTo>
                <a:lnTo>
                  <a:pt x="6121399" y="0"/>
                </a:lnTo>
                <a:lnTo>
                  <a:pt x="6163061" y="1684"/>
                </a:lnTo>
                <a:lnTo>
                  <a:pt x="6203795" y="6649"/>
                </a:lnTo>
                <a:lnTo>
                  <a:pt x="6243472" y="14764"/>
                </a:lnTo>
                <a:lnTo>
                  <a:pt x="6281960" y="25899"/>
                </a:lnTo>
                <a:lnTo>
                  <a:pt x="6319129" y="39923"/>
                </a:lnTo>
                <a:lnTo>
                  <a:pt x="6354847" y="56705"/>
                </a:lnTo>
                <a:lnTo>
                  <a:pt x="6388984" y="76114"/>
                </a:lnTo>
                <a:lnTo>
                  <a:pt x="6421410" y="98019"/>
                </a:lnTo>
                <a:lnTo>
                  <a:pt x="6451993" y="122290"/>
                </a:lnTo>
                <a:lnTo>
                  <a:pt x="6480603" y="148796"/>
                </a:lnTo>
                <a:lnTo>
                  <a:pt x="6507109" y="177406"/>
                </a:lnTo>
                <a:lnTo>
                  <a:pt x="6531380" y="207989"/>
                </a:lnTo>
                <a:lnTo>
                  <a:pt x="6553285" y="240415"/>
                </a:lnTo>
                <a:lnTo>
                  <a:pt x="6572694" y="274552"/>
                </a:lnTo>
                <a:lnTo>
                  <a:pt x="6589476" y="310270"/>
                </a:lnTo>
                <a:lnTo>
                  <a:pt x="6603500" y="347439"/>
                </a:lnTo>
                <a:lnTo>
                  <a:pt x="6614635" y="385927"/>
                </a:lnTo>
                <a:lnTo>
                  <a:pt x="6622750" y="425604"/>
                </a:lnTo>
                <a:lnTo>
                  <a:pt x="6627715" y="466338"/>
                </a:lnTo>
                <a:lnTo>
                  <a:pt x="6629400" y="508000"/>
                </a:lnTo>
                <a:lnTo>
                  <a:pt x="6629400" y="2540000"/>
                </a:lnTo>
                <a:lnTo>
                  <a:pt x="6627715" y="2581661"/>
                </a:lnTo>
                <a:lnTo>
                  <a:pt x="6622750" y="2622395"/>
                </a:lnTo>
                <a:lnTo>
                  <a:pt x="6614635" y="2662072"/>
                </a:lnTo>
                <a:lnTo>
                  <a:pt x="6603500" y="2700560"/>
                </a:lnTo>
                <a:lnTo>
                  <a:pt x="6589476" y="2737729"/>
                </a:lnTo>
                <a:lnTo>
                  <a:pt x="6572694" y="2773447"/>
                </a:lnTo>
                <a:lnTo>
                  <a:pt x="6553285" y="2807584"/>
                </a:lnTo>
                <a:lnTo>
                  <a:pt x="6531380" y="2840010"/>
                </a:lnTo>
                <a:lnTo>
                  <a:pt x="6507109" y="2870593"/>
                </a:lnTo>
                <a:lnTo>
                  <a:pt x="6480603" y="2899203"/>
                </a:lnTo>
                <a:lnTo>
                  <a:pt x="6451993" y="2925709"/>
                </a:lnTo>
                <a:lnTo>
                  <a:pt x="6421410" y="2949980"/>
                </a:lnTo>
                <a:lnTo>
                  <a:pt x="6388984" y="2971885"/>
                </a:lnTo>
                <a:lnTo>
                  <a:pt x="6354847" y="2991294"/>
                </a:lnTo>
                <a:lnTo>
                  <a:pt x="6319129" y="3008076"/>
                </a:lnTo>
                <a:lnTo>
                  <a:pt x="6281960" y="3022100"/>
                </a:lnTo>
                <a:lnTo>
                  <a:pt x="6243472" y="3033235"/>
                </a:lnTo>
                <a:lnTo>
                  <a:pt x="6203795" y="3041350"/>
                </a:lnTo>
                <a:lnTo>
                  <a:pt x="6163061" y="3046315"/>
                </a:lnTo>
                <a:lnTo>
                  <a:pt x="6121399" y="3048000"/>
                </a:lnTo>
                <a:lnTo>
                  <a:pt x="508000" y="3048000"/>
                </a:lnTo>
                <a:lnTo>
                  <a:pt x="466338" y="3046315"/>
                </a:lnTo>
                <a:lnTo>
                  <a:pt x="425604" y="3041350"/>
                </a:lnTo>
                <a:lnTo>
                  <a:pt x="385927" y="3033235"/>
                </a:lnTo>
                <a:lnTo>
                  <a:pt x="347439" y="3022100"/>
                </a:lnTo>
                <a:lnTo>
                  <a:pt x="310270" y="3008076"/>
                </a:lnTo>
                <a:lnTo>
                  <a:pt x="274552" y="2991294"/>
                </a:lnTo>
                <a:lnTo>
                  <a:pt x="240415" y="2971885"/>
                </a:lnTo>
                <a:lnTo>
                  <a:pt x="207989" y="2949980"/>
                </a:lnTo>
                <a:lnTo>
                  <a:pt x="177406" y="2925709"/>
                </a:lnTo>
                <a:lnTo>
                  <a:pt x="148796" y="2899203"/>
                </a:lnTo>
                <a:lnTo>
                  <a:pt x="122290" y="2870593"/>
                </a:lnTo>
                <a:lnTo>
                  <a:pt x="98019" y="2840010"/>
                </a:lnTo>
                <a:lnTo>
                  <a:pt x="76114" y="2807584"/>
                </a:lnTo>
                <a:lnTo>
                  <a:pt x="56705" y="2773447"/>
                </a:lnTo>
                <a:lnTo>
                  <a:pt x="39923" y="2737729"/>
                </a:lnTo>
                <a:lnTo>
                  <a:pt x="25899" y="2700560"/>
                </a:lnTo>
                <a:lnTo>
                  <a:pt x="14764" y="2662072"/>
                </a:lnTo>
                <a:lnTo>
                  <a:pt x="6649" y="2622395"/>
                </a:lnTo>
                <a:lnTo>
                  <a:pt x="1684" y="2581661"/>
                </a:lnTo>
                <a:lnTo>
                  <a:pt x="0" y="2540000"/>
                </a:lnTo>
                <a:lnTo>
                  <a:pt x="0" y="50800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02994" y="2649854"/>
            <a:ext cx="5863459" cy="1142568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14" dirty="0" smtClean="0">
                <a:solidFill>
                  <a:srgbClr val="FFFFFF"/>
                </a:solidFill>
                <a:latin typeface="Calibri"/>
                <a:cs typeface="Calibri"/>
              </a:rPr>
              <a:t>Hasil dari pelaksanaan audit</a:t>
            </a:r>
            <a:endParaRPr sz="4000">
              <a:latin typeface="Calibri"/>
              <a:cs typeface="Calibri"/>
            </a:endParaRPr>
          </a:p>
          <a:p>
            <a:pPr marL="12700" marR="76123">
              <a:lnSpc>
                <a:spcPts val="4800"/>
              </a:lnSpc>
              <a:spcBef>
                <a:spcPts val="35"/>
              </a:spcBef>
            </a:pPr>
            <a:r>
              <a:rPr sz="4000" spc="-7" dirty="0" smtClean="0">
                <a:solidFill>
                  <a:srgbClr val="FFFFFF"/>
                </a:solidFill>
                <a:latin typeface="Calibri"/>
                <a:cs typeface="Calibri"/>
              </a:rPr>
              <a:t>dokumen adalah daftar tilik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02994" y="3869308"/>
            <a:ext cx="877877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dirty="0" smtClean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93642" y="3869308"/>
            <a:ext cx="1901066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18" dirty="0" smtClean="0">
                <a:solidFill>
                  <a:srgbClr val="FFFFFF"/>
                </a:solidFill>
                <a:latin typeface="Calibri"/>
                <a:cs typeface="Calibri"/>
              </a:rPr>
              <a:t>kesiapan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07902" y="3869308"/>
            <a:ext cx="1164332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dirty="0" smtClean="0">
                <a:solidFill>
                  <a:srgbClr val="FFFFFF"/>
                </a:solidFill>
                <a:latin typeface="Calibri"/>
                <a:cs typeface="Calibri"/>
              </a:rPr>
              <a:t>audit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84317" y="3869308"/>
            <a:ext cx="1978429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spc="-7" dirty="0" smtClean="0">
                <a:solidFill>
                  <a:srgbClr val="FFFFFF"/>
                </a:solidFill>
                <a:latin typeface="Calibri"/>
                <a:cs typeface="Calibri"/>
              </a:rPr>
              <a:t>lapangan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97177" y="2831490"/>
            <a:ext cx="3174253" cy="940104"/>
          </a:xfrm>
          <a:prstGeom prst="rect">
            <a:avLst/>
          </a:prstGeom>
        </p:spPr>
        <p:txBody>
          <a:bodyPr wrap="square" lIns="0" tIns="46355" rIns="0" bIns="0" rtlCol="0">
            <a:noAutofit/>
          </a:bodyPr>
          <a:lstStyle/>
          <a:p>
            <a:pPr marL="12700">
              <a:lnSpc>
                <a:spcPts val="7300"/>
              </a:lnSpc>
            </a:pPr>
            <a:r>
              <a:rPr sz="7200" b="1" dirty="0" smtClean="0">
                <a:latin typeface="Calibri"/>
                <a:cs typeface="Calibri"/>
              </a:rPr>
              <a:t>TERIMA</a:t>
            </a:r>
            <a:endParaRPr sz="7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13452" y="2831490"/>
            <a:ext cx="2470359" cy="940104"/>
          </a:xfrm>
          <a:prstGeom prst="rect">
            <a:avLst/>
          </a:prstGeom>
        </p:spPr>
        <p:txBody>
          <a:bodyPr wrap="square" lIns="0" tIns="46355" rIns="0" bIns="0" rtlCol="0">
            <a:noAutofit/>
          </a:bodyPr>
          <a:lstStyle/>
          <a:p>
            <a:pPr marL="12700">
              <a:lnSpc>
                <a:spcPts val="7300"/>
              </a:lnSpc>
            </a:pPr>
            <a:r>
              <a:rPr sz="7200" b="1" dirty="0" smtClean="0">
                <a:latin typeface="Calibri"/>
                <a:cs typeface="Calibri"/>
              </a:rPr>
              <a:t>KASIH</a:t>
            </a:r>
            <a:endParaRPr sz="7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291307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40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72071" y="1798624"/>
            <a:ext cx="1381633" cy="1160094"/>
          </a:xfrm>
          <a:custGeom>
            <a:avLst/>
            <a:gdLst/>
            <a:ahLst/>
            <a:cxnLst/>
            <a:rect l="l" t="t" r="r" b="b"/>
            <a:pathLst>
              <a:path w="1381633" h="1160094">
                <a:moveTo>
                  <a:pt x="0" y="1160094"/>
                </a:moveTo>
                <a:lnTo>
                  <a:pt x="1381633" y="1160094"/>
                </a:lnTo>
                <a:lnTo>
                  <a:pt x="1381633" y="0"/>
                </a:lnTo>
                <a:lnTo>
                  <a:pt x="0" y="0"/>
                </a:lnTo>
                <a:lnTo>
                  <a:pt x="0" y="1160094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53666" y="1798624"/>
            <a:ext cx="1939289" cy="1160094"/>
          </a:xfrm>
          <a:custGeom>
            <a:avLst/>
            <a:gdLst/>
            <a:ahLst/>
            <a:cxnLst/>
            <a:rect l="l" t="t" r="r" b="b"/>
            <a:pathLst>
              <a:path w="1939289" h="1160094">
                <a:moveTo>
                  <a:pt x="0" y="1160094"/>
                </a:moveTo>
                <a:lnTo>
                  <a:pt x="1939289" y="1160094"/>
                </a:lnTo>
                <a:lnTo>
                  <a:pt x="1939289" y="0"/>
                </a:lnTo>
                <a:lnTo>
                  <a:pt x="0" y="0"/>
                </a:lnTo>
                <a:lnTo>
                  <a:pt x="0" y="1160094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92955" y="1798624"/>
            <a:ext cx="1939289" cy="1160094"/>
          </a:xfrm>
          <a:custGeom>
            <a:avLst/>
            <a:gdLst/>
            <a:ahLst/>
            <a:cxnLst/>
            <a:rect l="l" t="t" r="r" b="b"/>
            <a:pathLst>
              <a:path w="1939289" h="1160094">
                <a:moveTo>
                  <a:pt x="0" y="1160094"/>
                </a:moveTo>
                <a:lnTo>
                  <a:pt x="1939289" y="1160094"/>
                </a:lnTo>
                <a:lnTo>
                  <a:pt x="1939289" y="0"/>
                </a:lnTo>
                <a:lnTo>
                  <a:pt x="0" y="0"/>
                </a:lnTo>
                <a:lnTo>
                  <a:pt x="0" y="1160094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32373" y="1798624"/>
            <a:ext cx="498690" cy="1160094"/>
          </a:xfrm>
          <a:custGeom>
            <a:avLst/>
            <a:gdLst/>
            <a:ahLst/>
            <a:cxnLst/>
            <a:rect l="l" t="t" r="r" b="b"/>
            <a:pathLst>
              <a:path w="498690" h="1160094">
                <a:moveTo>
                  <a:pt x="0" y="1160094"/>
                </a:moveTo>
                <a:lnTo>
                  <a:pt x="498690" y="1160094"/>
                </a:lnTo>
                <a:lnTo>
                  <a:pt x="498690" y="0"/>
                </a:lnTo>
                <a:lnTo>
                  <a:pt x="0" y="0"/>
                </a:lnTo>
                <a:lnTo>
                  <a:pt x="0" y="1160094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30975" y="1798624"/>
            <a:ext cx="707961" cy="1160094"/>
          </a:xfrm>
          <a:custGeom>
            <a:avLst/>
            <a:gdLst/>
            <a:ahLst/>
            <a:cxnLst/>
            <a:rect l="l" t="t" r="r" b="b"/>
            <a:pathLst>
              <a:path w="707961" h="1160094">
                <a:moveTo>
                  <a:pt x="0" y="1160094"/>
                </a:moveTo>
                <a:lnTo>
                  <a:pt x="707961" y="1160094"/>
                </a:lnTo>
                <a:lnTo>
                  <a:pt x="707961" y="0"/>
                </a:lnTo>
                <a:lnTo>
                  <a:pt x="0" y="0"/>
                </a:lnTo>
                <a:lnTo>
                  <a:pt x="0" y="1160094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39000" y="1798624"/>
            <a:ext cx="1619250" cy="1160094"/>
          </a:xfrm>
          <a:custGeom>
            <a:avLst/>
            <a:gdLst/>
            <a:ahLst/>
            <a:cxnLst/>
            <a:rect l="l" t="t" r="r" b="b"/>
            <a:pathLst>
              <a:path w="1619250" h="1160094">
                <a:moveTo>
                  <a:pt x="0" y="1160094"/>
                </a:moveTo>
                <a:lnTo>
                  <a:pt x="1619250" y="1160094"/>
                </a:lnTo>
                <a:lnTo>
                  <a:pt x="1619250" y="0"/>
                </a:lnTo>
                <a:lnTo>
                  <a:pt x="0" y="0"/>
                </a:lnTo>
                <a:lnTo>
                  <a:pt x="0" y="1160094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2071" y="2958719"/>
            <a:ext cx="1381633" cy="1828799"/>
          </a:xfrm>
          <a:custGeom>
            <a:avLst/>
            <a:gdLst/>
            <a:ahLst/>
            <a:cxnLst/>
            <a:rect l="l" t="t" r="r" b="b"/>
            <a:pathLst>
              <a:path w="1381633" h="1828800">
                <a:moveTo>
                  <a:pt x="0" y="1828799"/>
                </a:moveTo>
                <a:lnTo>
                  <a:pt x="1381633" y="1828799"/>
                </a:lnTo>
                <a:lnTo>
                  <a:pt x="1381633" y="0"/>
                </a:lnTo>
                <a:lnTo>
                  <a:pt x="0" y="0"/>
                </a:lnTo>
                <a:lnTo>
                  <a:pt x="0" y="1828799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53666" y="2958719"/>
            <a:ext cx="1939289" cy="1828799"/>
          </a:xfrm>
          <a:custGeom>
            <a:avLst/>
            <a:gdLst/>
            <a:ahLst/>
            <a:cxnLst/>
            <a:rect l="l" t="t" r="r" b="b"/>
            <a:pathLst>
              <a:path w="1939289" h="1828800">
                <a:moveTo>
                  <a:pt x="0" y="1828799"/>
                </a:moveTo>
                <a:lnTo>
                  <a:pt x="1939289" y="1828799"/>
                </a:lnTo>
                <a:lnTo>
                  <a:pt x="1939289" y="0"/>
                </a:lnTo>
                <a:lnTo>
                  <a:pt x="0" y="0"/>
                </a:lnTo>
                <a:lnTo>
                  <a:pt x="0" y="1828799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092955" y="2958719"/>
            <a:ext cx="1939289" cy="1828799"/>
          </a:xfrm>
          <a:custGeom>
            <a:avLst/>
            <a:gdLst/>
            <a:ahLst/>
            <a:cxnLst/>
            <a:rect l="l" t="t" r="r" b="b"/>
            <a:pathLst>
              <a:path w="1939289" h="1828800">
                <a:moveTo>
                  <a:pt x="0" y="1828799"/>
                </a:moveTo>
                <a:lnTo>
                  <a:pt x="1939289" y="1828799"/>
                </a:lnTo>
                <a:lnTo>
                  <a:pt x="1939289" y="0"/>
                </a:lnTo>
                <a:lnTo>
                  <a:pt x="0" y="0"/>
                </a:lnTo>
                <a:lnTo>
                  <a:pt x="0" y="1828799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032373" y="2958719"/>
            <a:ext cx="498690" cy="1828799"/>
          </a:xfrm>
          <a:custGeom>
            <a:avLst/>
            <a:gdLst/>
            <a:ahLst/>
            <a:cxnLst/>
            <a:rect l="l" t="t" r="r" b="b"/>
            <a:pathLst>
              <a:path w="498690" h="1828800">
                <a:moveTo>
                  <a:pt x="0" y="1828799"/>
                </a:moveTo>
                <a:lnTo>
                  <a:pt x="498690" y="1828799"/>
                </a:lnTo>
                <a:lnTo>
                  <a:pt x="498690" y="0"/>
                </a:lnTo>
                <a:lnTo>
                  <a:pt x="0" y="0"/>
                </a:lnTo>
                <a:lnTo>
                  <a:pt x="0" y="1828799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30975" y="2958719"/>
            <a:ext cx="707961" cy="1828799"/>
          </a:xfrm>
          <a:custGeom>
            <a:avLst/>
            <a:gdLst/>
            <a:ahLst/>
            <a:cxnLst/>
            <a:rect l="l" t="t" r="r" b="b"/>
            <a:pathLst>
              <a:path w="707961" h="1828800">
                <a:moveTo>
                  <a:pt x="0" y="1828799"/>
                </a:moveTo>
                <a:lnTo>
                  <a:pt x="707961" y="1828799"/>
                </a:lnTo>
                <a:lnTo>
                  <a:pt x="707961" y="0"/>
                </a:lnTo>
                <a:lnTo>
                  <a:pt x="0" y="0"/>
                </a:lnTo>
                <a:lnTo>
                  <a:pt x="0" y="1828799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239000" y="2958719"/>
            <a:ext cx="1619250" cy="1828799"/>
          </a:xfrm>
          <a:custGeom>
            <a:avLst/>
            <a:gdLst/>
            <a:ahLst/>
            <a:cxnLst/>
            <a:rect l="l" t="t" r="r" b="b"/>
            <a:pathLst>
              <a:path w="1619250" h="1828800">
                <a:moveTo>
                  <a:pt x="0" y="1828799"/>
                </a:moveTo>
                <a:lnTo>
                  <a:pt x="1619250" y="1828799"/>
                </a:lnTo>
                <a:lnTo>
                  <a:pt x="1619250" y="0"/>
                </a:lnTo>
                <a:lnTo>
                  <a:pt x="0" y="0"/>
                </a:lnTo>
                <a:lnTo>
                  <a:pt x="0" y="1828799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72071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153666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092955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32373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530975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239000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07962" y="2958719"/>
            <a:ext cx="8656637" cy="0"/>
          </a:xfrm>
          <a:custGeom>
            <a:avLst/>
            <a:gdLst/>
            <a:ahLst/>
            <a:cxnLst/>
            <a:rect l="l" t="t" r="r" b="b"/>
            <a:pathLst>
              <a:path w="8656637">
                <a:moveTo>
                  <a:pt x="0" y="0"/>
                </a:moveTo>
                <a:lnTo>
                  <a:pt x="865663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07962" y="4787519"/>
            <a:ext cx="8656637" cy="0"/>
          </a:xfrm>
          <a:custGeom>
            <a:avLst/>
            <a:gdLst/>
            <a:ahLst/>
            <a:cxnLst/>
            <a:rect l="l" t="t" r="r" b="b"/>
            <a:pathLst>
              <a:path w="8656637">
                <a:moveTo>
                  <a:pt x="0" y="0"/>
                </a:moveTo>
                <a:lnTo>
                  <a:pt x="865663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14312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858250" y="1792351"/>
            <a:ext cx="0" cy="3784473"/>
          </a:xfrm>
          <a:custGeom>
            <a:avLst/>
            <a:gdLst/>
            <a:ahLst/>
            <a:cxnLst/>
            <a:rect l="l" t="t" r="r" b="b"/>
            <a:pathLst>
              <a:path h="3784473">
                <a:moveTo>
                  <a:pt x="0" y="0"/>
                </a:moveTo>
                <a:lnTo>
                  <a:pt x="0" y="378447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07962" y="1798701"/>
            <a:ext cx="8656637" cy="0"/>
          </a:xfrm>
          <a:custGeom>
            <a:avLst/>
            <a:gdLst/>
            <a:ahLst/>
            <a:cxnLst/>
            <a:rect l="l" t="t" r="r" b="b"/>
            <a:pathLst>
              <a:path w="8656637">
                <a:moveTo>
                  <a:pt x="0" y="0"/>
                </a:moveTo>
                <a:lnTo>
                  <a:pt x="865663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07962" y="5570474"/>
            <a:ext cx="8656637" cy="0"/>
          </a:xfrm>
          <a:custGeom>
            <a:avLst/>
            <a:gdLst/>
            <a:ahLst/>
            <a:cxnLst/>
            <a:rect l="l" t="t" r="r" b="b"/>
            <a:pathLst>
              <a:path w="8656637">
                <a:moveTo>
                  <a:pt x="0" y="0"/>
                </a:moveTo>
                <a:lnTo>
                  <a:pt x="865663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14884" y="6019800"/>
            <a:ext cx="332231" cy="336804"/>
          </a:xfrm>
          <a:custGeom>
            <a:avLst/>
            <a:gdLst/>
            <a:ahLst/>
            <a:cxnLst/>
            <a:rect l="l" t="t" r="r" b="b"/>
            <a:pathLst>
              <a:path w="332231" h="336803">
                <a:moveTo>
                  <a:pt x="0" y="336804"/>
                </a:moveTo>
                <a:lnTo>
                  <a:pt x="332231" y="336804"/>
                </a:lnTo>
                <a:lnTo>
                  <a:pt x="332231" y="0"/>
                </a:lnTo>
                <a:lnTo>
                  <a:pt x="0" y="0"/>
                </a:lnTo>
                <a:lnTo>
                  <a:pt x="0" y="336804"/>
                </a:lnTo>
                <a:close/>
              </a:path>
            </a:pathLst>
          </a:custGeom>
          <a:solidFill>
            <a:srgbClr val="94B3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28600" y="6423660"/>
            <a:ext cx="318516" cy="370332"/>
          </a:xfrm>
          <a:custGeom>
            <a:avLst/>
            <a:gdLst/>
            <a:ahLst/>
            <a:cxnLst/>
            <a:rect l="l" t="t" r="r" b="b"/>
            <a:pathLst>
              <a:path w="318516" h="370332">
                <a:moveTo>
                  <a:pt x="0" y="370331"/>
                </a:moveTo>
                <a:lnTo>
                  <a:pt x="318516" y="370331"/>
                </a:lnTo>
                <a:lnTo>
                  <a:pt x="318516" y="0"/>
                </a:lnTo>
                <a:lnTo>
                  <a:pt x="0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77923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99364" y="1183131"/>
            <a:ext cx="1128576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Contoh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30426" y="1183131"/>
            <a:ext cx="98224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-7" dirty="0" smtClean="0">
                <a:latin typeface="Calibri"/>
                <a:cs typeface="Calibri"/>
              </a:rPr>
              <a:t>Daftar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614385" y="1183131"/>
            <a:ext cx="657137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Tilik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93014" y="5714949"/>
            <a:ext cx="6430695" cy="254000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spc="-3" dirty="0" smtClean="0">
                <a:latin typeface="Calibri"/>
                <a:cs typeface="Calibri"/>
              </a:rPr>
              <a:t>S = Sesuai dengan standar/peraturan, prosedur, dll; TS = Tidak Sesuai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40740" y="6095949"/>
            <a:ext cx="1968995" cy="610006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Hasil audit dokumen</a:t>
            </a:r>
            <a:endParaRPr sz="1800">
              <a:latin typeface="Calibri"/>
              <a:cs typeface="Calibri"/>
            </a:endParaRPr>
          </a:p>
          <a:p>
            <a:pPr marL="12700" marR="34289">
              <a:lnSpc>
                <a:spcPct val="101725"/>
              </a:lnSpc>
              <a:spcBef>
                <a:spcPts val="510"/>
              </a:spcBef>
            </a:pPr>
            <a:r>
              <a:rPr sz="1800" spc="0" dirty="0" smtClean="0">
                <a:latin typeface="Calibri"/>
                <a:cs typeface="Calibri"/>
              </a:rPr>
              <a:t>Hasil audit lapangan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8600" y="6423660"/>
            <a:ext cx="318516" cy="370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214884" y="6019800"/>
            <a:ext cx="332231" cy="3368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14312" y="1798701"/>
            <a:ext cx="557758" cy="1160018"/>
          </a:xfrm>
          <a:prstGeom prst="rect">
            <a:avLst/>
          </a:prstGeom>
        </p:spPr>
        <p:txBody>
          <a:bodyPr wrap="square" lIns="0" tIns="5754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56654">
              <a:lnSpc>
                <a:spcPct val="101725"/>
              </a:lnSpc>
              <a:spcBef>
                <a:spcPts val="3000"/>
              </a:spcBef>
            </a:pPr>
            <a:r>
              <a:rPr sz="2400" b="1" spc="1" dirty="0" smtClean="0">
                <a:latin typeface="Calibri"/>
                <a:cs typeface="Calibri"/>
              </a:rPr>
              <a:t>No.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72071" y="1798701"/>
            <a:ext cx="1381594" cy="1160018"/>
          </a:xfrm>
          <a:prstGeom prst="rect">
            <a:avLst/>
          </a:prstGeom>
        </p:spPr>
        <p:txBody>
          <a:bodyPr wrap="square" lIns="0" tIns="41783" rIns="0" bIns="0" rtlCol="0">
            <a:noAutofit/>
          </a:bodyPr>
          <a:lstStyle/>
          <a:p>
            <a:pPr marL="70532" marR="70661" indent="0" algn="ctr">
              <a:lnSpc>
                <a:spcPts val="2880"/>
              </a:lnSpc>
            </a:pPr>
            <a:r>
              <a:rPr sz="2400" b="1" spc="-34" dirty="0" smtClean="0">
                <a:latin typeface="Calibri"/>
                <a:cs typeface="Calibri"/>
              </a:rPr>
              <a:t>R</a:t>
            </a:r>
            <a:r>
              <a:rPr sz="2400" b="1" spc="-9" dirty="0" smtClean="0">
                <a:latin typeface="Calibri"/>
                <a:cs typeface="Calibri"/>
              </a:rPr>
              <a:t>e</a:t>
            </a:r>
            <a:r>
              <a:rPr sz="2400" b="1" spc="-39" dirty="0" smtClean="0">
                <a:latin typeface="Calibri"/>
                <a:cs typeface="Calibri"/>
              </a:rPr>
              <a:t>f</a:t>
            </a:r>
            <a:r>
              <a:rPr sz="2400" b="1" spc="0" dirty="0" smtClean="0">
                <a:latin typeface="Calibri"/>
                <a:cs typeface="Calibri"/>
              </a:rPr>
              <a:t>e</a:t>
            </a:r>
            <a:r>
              <a:rPr sz="2400" b="1" spc="-25" dirty="0" smtClean="0">
                <a:latin typeface="Calibri"/>
                <a:cs typeface="Calibri"/>
              </a:rPr>
              <a:t>r</a:t>
            </a:r>
            <a:r>
              <a:rPr sz="2400" b="1" spc="0" dirty="0" smtClean="0">
                <a:latin typeface="Calibri"/>
                <a:cs typeface="Calibri"/>
              </a:rPr>
              <a:t>ensi </a:t>
            </a:r>
            <a:r>
              <a:rPr sz="2400" b="1" spc="-4" dirty="0" smtClean="0">
                <a:latin typeface="Calibri"/>
                <a:cs typeface="Calibri"/>
              </a:rPr>
              <a:t>(</a:t>
            </a:r>
            <a:r>
              <a:rPr sz="2400" b="1" spc="0" dirty="0" smtClean="0">
                <a:latin typeface="Calibri"/>
                <a:cs typeface="Calibri"/>
              </a:rPr>
              <a:t>B</a:t>
            </a:r>
            <a:r>
              <a:rPr sz="2400" b="1" spc="-4" dirty="0" smtClean="0">
                <a:latin typeface="Calibri"/>
                <a:cs typeface="Calibri"/>
              </a:rPr>
              <a:t>u</a:t>
            </a:r>
            <a:r>
              <a:rPr sz="2400" b="1" spc="0" dirty="0" smtClean="0">
                <a:latin typeface="Calibri"/>
                <a:cs typeface="Calibri"/>
              </a:rPr>
              <a:t>t</a:t>
            </a:r>
            <a:r>
              <a:rPr sz="2400" b="1" spc="-4" dirty="0" smtClean="0">
                <a:latin typeface="Calibri"/>
                <a:cs typeface="Calibri"/>
              </a:rPr>
              <a:t>i</a:t>
            </a:r>
            <a:r>
              <a:rPr sz="2400" b="1" spc="0" dirty="0" smtClean="0">
                <a:latin typeface="Calibri"/>
                <a:cs typeface="Calibri"/>
              </a:rPr>
              <a:t>r Mu</a:t>
            </a:r>
            <a:r>
              <a:rPr sz="2400" b="1" spc="-4" dirty="0" smtClean="0">
                <a:latin typeface="Calibri"/>
                <a:cs typeface="Calibri"/>
              </a:rPr>
              <a:t>tu</a:t>
            </a:r>
            <a:r>
              <a:rPr sz="2400" b="1" spc="0" dirty="0" smtClean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53666" y="1798701"/>
            <a:ext cx="1939289" cy="1160018"/>
          </a:xfrm>
          <a:prstGeom prst="rect">
            <a:avLst/>
          </a:prstGeom>
        </p:spPr>
        <p:txBody>
          <a:bodyPr wrap="square" lIns="0" tIns="5754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252094">
              <a:lnSpc>
                <a:spcPct val="101725"/>
              </a:lnSpc>
              <a:spcBef>
                <a:spcPts val="3000"/>
              </a:spcBef>
            </a:pPr>
            <a:r>
              <a:rPr sz="2400" b="1" spc="-14" dirty="0" smtClean="0">
                <a:latin typeface="Calibri"/>
                <a:cs typeface="Calibri"/>
              </a:rPr>
              <a:t>Pertanyaan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92955" y="1798701"/>
            <a:ext cx="1939417" cy="1160018"/>
          </a:xfrm>
          <a:prstGeom prst="rect">
            <a:avLst/>
          </a:prstGeom>
        </p:spPr>
        <p:txBody>
          <a:bodyPr wrap="square" lIns="0" tIns="5754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101346">
              <a:lnSpc>
                <a:spcPct val="101725"/>
              </a:lnSpc>
              <a:spcBef>
                <a:spcPts val="3000"/>
              </a:spcBef>
            </a:pPr>
            <a:r>
              <a:rPr sz="2400" b="1" spc="-6" dirty="0" smtClean="0">
                <a:latin typeface="Calibri"/>
                <a:cs typeface="Calibri"/>
              </a:rPr>
              <a:t>Catatan Audit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32373" y="1798701"/>
            <a:ext cx="498601" cy="1160018"/>
          </a:xfrm>
          <a:prstGeom prst="rect">
            <a:avLst/>
          </a:prstGeom>
        </p:spPr>
        <p:txBody>
          <a:bodyPr wrap="square" lIns="0" tIns="5754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141096" marR="142319" algn="ctr">
              <a:lnSpc>
                <a:spcPct val="101725"/>
              </a:lnSpc>
              <a:spcBef>
                <a:spcPts val="3000"/>
              </a:spcBef>
            </a:pPr>
            <a:r>
              <a:rPr sz="2400" b="1" dirty="0" smtClean="0"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30975" y="1798701"/>
            <a:ext cx="708025" cy="1160018"/>
          </a:xfrm>
          <a:prstGeom prst="rect">
            <a:avLst/>
          </a:prstGeom>
        </p:spPr>
        <p:txBody>
          <a:bodyPr wrap="square" lIns="0" tIns="5754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207264">
              <a:lnSpc>
                <a:spcPct val="101725"/>
              </a:lnSpc>
              <a:spcBef>
                <a:spcPts val="3000"/>
              </a:spcBef>
            </a:pPr>
            <a:r>
              <a:rPr sz="2400" b="1" spc="-9" dirty="0" smtClean="0">
                <a:latin typeface="Calibri"/>
                <a:cs typeface="Calibri"/>
              </a:rPr>
              <a:t>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39000" y="1798701"/>
            <a:ext cx="1619250" cy="1160018"/>
          </a:xfrm>
          <a:prstGeom prst="rect">
            <a:avLst/>
          </a:prstGeom>
        </p:spPr>
        <p:txBody>
          <a:bodyPr wrap="square" lIns="0" tIns="10834" rIns="0" bIns="0" rtlCol="0">
            <a:noAutofit/>
          </a:bodyPr>
          <a:lstStyle/>
          <a:p>
            <a:pPr>
              <a:lnSpc>
                <a:spcPts val="1300"/>
              </a:lnSpc>
            </a:pPr>
            <a:endParaRPr sz="1300"/>
          </a:p>
          <a:p>
            <a:pPr marL="323088">
              <a:lnSpc>
                <a:spcPct val="101725"/>
              </a:lnSpc>
            </a:pPr>
            <a:r>
              <a:rPr sz="2400" b="1" spc="-14" dirty="0" smtClean="0">
                <a:latin typeface="Calibri"/>
                <a:cs typeface="Calibri"/>
              </a:rPr>
              <a:t>Catatan</a:t>
            </a:r>
            <a:endParaRPr sz="2400">
              <a:latin typeface="Calibri"/>
              <a:cs typeface="Calibri"/>
            </a:endParaRPr>
          </a:p>
          <a:p>
            <a:pPr marL="361188">
              <a:lnSpc>
                <a:spcPct val="101725"/>
              </a:lnSpc>
              <a:spcBef>
                <a:spcPts val="1390"/>
              </a:spcBef>
            </a:pPr>
            <a:r>
              <a:rPr sz="2400" b="1" spc="-2" dirty="0" smtClean="0">
                <a:latin typeface="Calibri"/>
                <a:cs typeface="Calibri"/>
              </a:rPr>
              <a:t>Khusus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4312" y="2958719"/>
            <a:ext cx="557758" cy="1828799"/>
          </a:xfrm>
          <a:prstGeom prst="rect">
            <a:avLst/>
          </a:prstGeom>
        </p:spPr>
        <p:txBody>
          <a:bodyPr wrap="square" lIns="0" tIns="1726" rIns="0" bIns="0" rtlCol="0">
            <a:noAutofit/>
          </a:bodyPr>
          <a:lstStyle/>
          <a:p>
            <a:pPr>
              <a:lnSpc>
                <a:spcPts val="750"/>
              </a:lnSpc>
            </a:pPr>
            <a:endParaRPr sz="750"/>
          </a:p>
          <a:p>
            <a:pPr marL="182232">
              <a:lnSpc>
                <a:spcPct val="101725"/>
              </a:lnSpc>
            </a:pPr>
            <a:r>
              <a:rPr sz="2000" spc="4" dirty="0" smtClean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72071" y="2958719"/>
            <a:ext cx="1381594" cy="1828799"/>
          </a:xfrm>
          <a:prstGeom prst="rect">
            <a:avLst/>
          </a:prstGeom>
        </p:spPr>
        <p:txBody>
          <a:bodyPr wrap="square" lIns="0" tIns="15081" rIns="0" bIns="0" rtlCol="0">
            <a:noAutofit/>
          </a:bodyPr>
          <a:lstStyle/>
          <a:p>
            <a:pPr marL="68567">
              <a:lnSpc>
                <a:spcPts val="2375"/>
              </a:lnSpc>
            </a:pPr>
            <a:r>
              <a:rPr sz="2000" spc="0" dirty="0" smtClean="0">
                <a:latin typeface="Calibri"/>
                <a:cs typeface="Calibri"/>
              </a:rPr>
              <a:t>Standar 5</a:t>
            </a:r>
            <a:endParaRPr sz="2000">
              <a:latin typeface="Calibri"/>
              <a:cs typeface="Calibri"/>
            </a:endParaRPr>
          </a:p>
          <a:p>
            <a:pPr marL="68567">
              <a:lnSpc>
                <a:spcPts val="2400"/>
              </a:lnSpc>
              <a:spcBef>
                <a:spcPts val="1"/>
              </a:spcBef>
            </a:pPr>
            <a:r>
              <a:rPr sz="2000" spc="0" dirty="0" smtClean="0">
                <a:latin typeface="Calibri"/>
                <a:cs typeface="Calibri"/>
              </a:rPr>
              <a:t>Butir 5.3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53666" y="2958719"/>
            <a:ext cx="1939289" cy="1828799"/>
          </a:xfrm>
          <a:prstGeom prst="rect">
            <a:avLst/>
          </a:prstGeom>
        </p:spPr>
        <p:txBody>
          <a:bodyPr wrap="square" lIns="0" tIns="15081" rIns="0" bIns="0" rtlCol="0">
            <a:noAutofit/>
          </a:bodyPr>
          <a:lstStyle/>
          <a:p>
            <a:pPr marL="68960">
              <a:lnSpc>
                <a:spcPts val="2375"/>
              </a:lnSpc>
            </a:pPr>
            <a:r>
              <a:rPr sz="2000" spc="-3" dirty="0" smtClean="0">
                <a:latin typeface="Calibri"/>
                <a:cs typeface="Calibri"/>
              </a:rPr>
              <a:t>Apakah setiap</a:t>
            </a:r>
            <a:endParaRPr sz="2000">
              <a:latin typeface="Calibri"/>
              <a:cs typeface="Calibri"/>
            </a:endParaRPr>
          </a:p>
          <a:p>
            <a:pPr marL="68960">
              <a:lnSpc>
                <a:spcPts val="2400"/>
              </a:lnSpc>
              <a:spcBef>
                <a:spcPts val="1"/>
              </a:spcBef>
            </a:pPr>
            <a:r>
              <a:rPr sz="2000" spc="0" dirty="0" smtClean="0">
                <a:latin typeface="Calibri"/>
                <a:cs typeface="Calibri"/>
              </a:rPr>
              <a:t>dosen</a:t>
            </a:r>
            <a:endParaRPr sz="2000">
              <a:latin typeface="Calibri"/>
              <a:cs typeface="Calibri"/>
            </a:endParaRPr>
          </a:p>
          <a:p>
            <a:pPr marL="68960">
              <a:lnSpc>
                <a:spcPts val="2400"/>
              </a:lnSpc>
            </a:pPr>
            <a:r>
              <a:rPr sz="2000" spc="-5" dirty="0" smtClean="0">
                <a:latin typeface="Calibri"/>
                <a:cs typeface="Calibri"/>
              </a:rPr>
              <a:t>merencanakan</a:t>
            </a:r>
            <a:endParaRPr sz="2000">
              <a:latin typeface="Calibri"/>
              <a:cs typeface="Calibri"/>
            </a:endParaRPr>
          </a:p>
          <a:p>
            <a:pPr marL="68960">
              <a:lnSpc>
                <a:spcPts val="2400"/>
              </a:lnSpc>
            </a:pPr>
            <a:r>
              <a:rPr sz="2000" b="1" spc="-3" dirty="0" smtClean="0">
                <a:latin typeface="Calibri"/>
                <a:cs typeface="Calibri"/>
              </a:rPr>
              <a:t>proses</a:t>
            </a:r>
            <a:endParaRPr sz="2000">
              <a:latin typeface="Calibri"/>
              <a:cs typeface="Calibri"/>
            </a:endParaRPr>
          </a:p>
          <a:p>
            <a:pPr marL="68960">
              <a:lnSpc>
                <a:spcPts val="2400"/>
              </a:lnSpc>
            </a:pPr>
            <a:r>
              <a:rPr sz="2000" b="1" spc="-4" dirty="0" smtClean="0">
                <a:latin typeface="Calibri"/>
                <a:cs typeface="Calibri"/>
              </a:rPr>
              <a:t>pembelajaran</a:t>
            </a:r>
            <a:endParaRPr sz="2000">
              <a:latin typeface="Calibri"/>
              <a:cs typeface="Calibri"/>
            </a:endParaRPr>
          </a:p>
          <a:p>
            <a:pPr marL="68960">
              <a:lnSpc>
                <a:spcPts val="2400"/>
              </a:lnSpc>
            </a:pPr>
            <a:r>
              <a:rPr sz="2000" spc="-4" dirty="0" smtClean="0">
                <a:latin typeface="Calibri"/>
                <a:cs typeface="Calibri"/>
              </a:rPr>
              <a:t>secara baik.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92955" y="2958719"/>
            <a:ext cx="1939417" cy="1828799"/>
          </a:xfrm>
          <a:prstGeom prst="rect">
            <a:avLst/>
          </a:prstGeom>
        </p:spPr>
        <p:txBody>
          <a:bodyPr wrap="square" lIns="0" tIns="15081" rIns="0" bIns="0" rtlCol="0">
            <a:noAutofit/>
          </a:bodyPr>
          <a:lstStyle/>
          <a:p>
            <a:pPr marL="69342">
              <a:lnSpc>
                <a:spcPts val="2375"/>
              </a:lnSpc>
            </a:pPr>
            <a:r>
              <a:rPr sz="2000" spc="-1" dirty="0" smtClean="0">
                <a:latin typeface="Calibri"/>
                <a:cs typeface="Calibri"/>
              </a:rPr>
              <a:t>25 % dosen</a:t>
            </a:r>
            <a:endParaRPr sz="2000">
              <a:latin typeface="Calibri"/>
              <a:cs typeface="Calibri"/>
            </a:endParaRPr>
          </a:p>
          <a:p>
            <a:pPr marL="69342">
              <a:lnSpc>
                <a:spcPts val="2400"/>
              </a:lnSpc>
              <a:spcBef>
                <a:spcPts val="1"/>
              </a:spcBef>
            </a:pPr>
            <a:r>
              <a:rPr sz="2000" spc="0" dirty="0" smtClean="0">
                <a:latin typeface="Calibri"/>
                <a:cs typeface="Calibri"/>
              </a:rPr>
              <a:t>belum</a:t>
            </a:r>
            <a:endParaRPr sz="2000">
              <a:latin typeface="Calibri"/>
              <a:cs typeface="Calibri"/>
            </a:endParaRPr>
          </a:p>
          <a:p>
            <a:pPr marL="69342">
              <a:lnSpc>
                <a:spcPts val="2400"/>
              </a:lnSpc>
            </a:pPr>
            <a:r>
              <a:rPr sz="2000" spc="-9" dirty="0" smtClean="0">
                <a:latin typeface="Calibri"/>
                <a:cs typeface="Calibri"/>
              </a:rPr>
              <a:t>menyampaikan</a:t>
            </a:r>
            <a:endParaRPr sz="2000">
              <a:latin typeface="Calibri"/>
              <a:cs typeface="Calibri"/>
            </a:endParaRPr>
          </a:p>
          <a:p>
            <a:pPr marL="69342">
              <a:lnSpc>
                <a:spcPts val="2400"/>
              </a:lnSpc>
            </a:pPr>
            <a:r>
              <a:rPr sz="2000" spc="-17" dirty="0" smtClean="0">
                <a:latin typeface="Calibri"/>
                <a:cs typeface="Calibri"/>
              </a:rPr>
              <a:t>kontrak</a:t>
            </a:r>
            <a:endParaRPr sz="2000">
              <a:latin typeface="Calibri"/>
              <a:cs typeface="Calibri"/>
            </a:endParaRPr>
          </a:p>
          <a:p>
            <a:pPr marL="69342">
              <a:lnSpc>
                <a:spcPts val="2400"/>
              </a:lnSpc>
            </a:pPr>
            <a:r>
              <a:rPr sz="2000" spc="-2" dirty="0" smtClean="0">
                <a:latin typeface="Calibri"/>
                <a:cs typeface="Calibri"/>
              </a:rPr>
              <a:t>perkuliahan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32373" y="2958719"/>
            <a:ext cx="498601" cy="1828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530975" y="2958719"/>
            <a:ext cx="708025" cy="1828799"/>
          </a:xfrm>
          <a:prstGeom prst="rect">
            <a:avLst/>
          </a:prstGeom>
        </p:spPr>
        <p:txBody>
          <a:bodyPr wrap="square" lIns="0" tIns="2912" rIns="0" bIns="0" rtlCol="0">
            <a:noAutofit/>
          </a:bodyPr>
          <a:lstStyle/>
          <a:p>
            <a:pPr>
              <a:lnSpc>
                <a:spcPts val="800"/>
              </a:lnSpc>
            </a:pPr>
            <a:endParaRPr sz="800"/>
          </a:p>
          <a:p>
            <a:pPr marL="69723">
              <a:lnSpc>
                <a:spcPct val="92488"/>
              </a:lnSpc>
            </a:pPr>
            <a:r>
              <a:rPr sz="1800" dirty="0" smtClean="0">
                <a:latin typeface="Wingdings"/>
                <a:cs typeface="Wingdings"/>
              </a:rPr>
              <a:t>✓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39000" y="2958719"/>
            <a:ext cx="1619250" cy="1828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14312" y="4787519"/>
            <a:ext cx="557758" cy="782955"/>
          </a:xfrm>
          <a:prstGeom prst="rect">
            <a:avLst/>
          </a:prstGeom>
        </p:spPr>
        <p:txBody>
          <a:bodyPr wrap="square" lIns="0" tIns="5808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161508" marR="162905" algn="ctr">
              <a:lnSpc>
                <a:spcPct val="101725"/>
              </a:lnSpc>
            </a:pPr>
            <a:r>
              <a:rPr sz="1800" dirty="0" smtClean="0">
                <a:latin typeface="Calibri"/>
                <a:cs typeface="Calibri"/>
              </a:rPr>
              <a:t>2.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2071" y="4787519"/>
            <a:ext cx="1381594" cy="782955"/>
          </a:xfrm>
          <a:prstGeom prst="rect">
            <a:avLst/>
          </a:prstGeom>
        </p:spPr>
        <p:txBody>
          <a:bodyPr wrap="square" lIns="0" tIns="5808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68567">
              <a:lnSpc>
                <a:spcPct val="101725"/>
              </a:lnSpc>
            </a:pPr>
            <a:r>
              <a:rPr sz="1800" spc="-6" dirty="0" smtClean="0">
                <a:latin typeface="Calibri"/>
                <a:cs typeface="Calibri"/>
              </a:rPr>
              <a:t>dst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53666" y="4787519"/>
            <a:ext cx="1939289" cy="782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092955" y="4787519"/>
            <a:ext cx="1939417" cy="782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032373" y="4787519"/>
            <a:ext cx="498601" cy="782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530975" y="4787519"/>
            <a:ext cx="708025" cy="782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239000" y="4787519"/>
            <a:ext cx="1619250" cy="782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30474" y="3465093"/>
            <a:ext cx="1157337" cy="432612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13" dirty="0" smtClean="0">
                <a:latin typeface="Calibri"/>
                <a:cs typeface="Calibri"/>
              </a:rPr>
              <a:t>AUDIT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1762" y="3465093"/>
            <a:ext cx="1983891" cy="432612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27" dirty="0" smtClean="0">
                <a:latin typeface="Calibri"/>
                <a:cs typeface="Calibri"/>
              </a:rPr>
              <a:t>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6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1000" y="2057400"/>
            <a:ext cx="1752600" cy="830579"/>
          </a:xfrm>
          <a:custGeom>
            <a:avLst/>
            <a:gdLst/>
            <a:ahLst/>
            <a:cxnLst/>
            <a:rect l="l" t="t" r="r" b="b"/>
            <a:pathLst>
              <a:path w="1752600" h="830579">
                <a:moveTo>
                  <a:pt x="0" y="830579"/>
                </a:moveTo>
                <a:lnTo>
                  <a:pt x="1752600" y="830579"/>
                </a:lnTo>
                <a:lnTo>
                  <a:pt x="1752600" y="0"/>
                </a:lnTo>
                <a:lnTo>
                  <a:pt x="0" y="0"/>
                </a:lnTo>
                <a:lnTo>
                  <a:pt x="0" y="83057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81000" y="2057400"/>
            <a:ext cx="1752600" cy="830579"/>
          </a:xfrm>
          <a:custGeom>
            <a:avLst/>
            <a:gdLst/>
            <a:ahLst/>
            <a:cxnLst/>
            <a:rect l="l" t="t" r="r" b="b"/>
            <a:pathLst>
              <a:path w="1752600" h="830579">
                <a:moveTo>
                  <a:pt x="0" y="830579"/>
                </a:moveTo>
                <a:lnTo>
                  <a:pt x="1752600" y="830579"/>
                </a:lnTo>
                <a:lnTo>
                  <a:pt x="1752600" y="0"/>
                </a:lnTo>
                <a:lnTo>
                  <a:pt x="0" y="0"/>
                </a:lnTo>
                <a:lnTo>
                  <a:pt x="0" y="830579"/>
                </a:lnTo>
                <a:close/>
              </a:path>
            </a:pathLst>
          </a:custGeom>
          <a:ln w="9144">
            <a:solidFill>
              <a:srgbClr val="1E1C1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695700" y="2112264"/>
            <a:ext cx="1943100" cy="830579"/>
          </a:xfrm>
          <a:custGeom>
            <a:avLst/>
            <a:gdLst/>
            <a:ahLst/>
            <a:cxnLst/>
            <a:rect l="l" t="t" r="r" b="b"/>
            <a:pathLst>
              <a:path w="1943100" h="830579">
                <a:moveTo>
                  <a:pt x="0" y="830579"/>
                </a:moveTo>
                <a:lnTo>
                  <a:pt x="1943100" y="830579"/>
                </a:lnTo>
                <a:lnTo>
                  <a:pt x="1943100" y="0"/>
                </a:lnTo>
                <a:lnTo>
                  <a:pt x="0" y="0"/>
                </a:lnTo>
                <a:lnTo>
                  <a:pt x="0" y="83057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695700" y="2112264"/>
            <a:ext cx="1943100" cy="830579"/>
          </a:xfrm>
          <a:custGeom>
            <a:avLst/>
            <a:gdLst/>
            <a:ahLst/>
            <a:cxnLst/>
            <a:rect l="l" t="t" r="r" b="b"/>
            <a:pathLst>
              <a:path w="1943100" h="830579">
                <a:moveTo>
                  <a:pt x="0" y="830579"/>
                </a:moveTo>
                <a:lnTo>
                  <a:pt x="1943100" y="830579"/>
                </a:lnTo>
                <a:lnTo>
                  <a:pt x="1943100" y="0"/>
                </a:lnTo>
                <a:lnTo>
                  <a:pt x="0" y="0"/>
                </a:lnTo>
                <a:lnTo>
                  <a:pt x="0" y="830579"/>
                </a:lnTo>
                <a:close/>
              </a:path>
            </a:pathLst>
          </a:custGeom>
          <a:ln w="9144">
            <a:solidFill>
              <a:srgbClr val="1E1C1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878579" y="4296156"/>
            <a:ext cx="2209800" cy="830580"/>
          </a:xfrm>
          <a:custGeom>
            <a:avLst/>
            <a:gdLst/>
            <a:ahLst/>
            <a:cxnLst/>
            <a:rect l="l" t="t" r="r" b="b"/>
            <a:pathLst>
              <a:path w="2209800" h="830579">
                <a:moveTo>
                  <a:pt x="0" y="830580"/>
                </a:moveTo>
                <a:lnTo>
                  <a:pt x="2209800" y="830580"/>
                </a:lnTo>
                <a:lnTo>
                  <a:pt x="2209800" y="0"/>
                </a:lnTo>
                <a:lnTo>
                  <a:pt x="0" y="0"/>
                </a:lnTo>
                <a:lnTo>
                  <a:pt x="0" y="83058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878579" y="4296156"/>
            <a:ext cx="2209800" cy="830580"/>
          </a:xfrm>
          <a:custGeom>
            <a:avLst/>
            <a:gdLst/>
            <a:ahLst/>
            <a:cxnLst/>
            <a:rect l="l" t="t" r="r" b="b"/>
            <a:pathLst>
              <a:path w="2209800" h="830579">
                <a:moveTo>
                  <a:pt x="0" y="830580"/>
                </a:moveTo>
                <a:lnTo>
                  <a:pt x="2209800" y="830580"/>
                </a:lnTo>
                <a:lnTo>
                  <a:pt x="2209800" y="0"/>
                </a:lnTo>
                <a:lnTo>
                  <a:pt x="0" y="0"/>
                </a:lnTo>
                <a:lnTo>
                  <a:pt x="0" y="830580"/>
                </a:lnTo>
                <a:close/>
              </a:path>
            </a:pathLst>
          </a:custGeom>
          <a:ln w="9143">
            <a:solidFill>
              <a:srgbClr val="1E1C1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00456" y="4259580"/>
            <a:ext cx="1752600" cy="830580"/>
          </a:xfrm>
          <a:custGeom>
            <a:avLst/>
            <a:gdLst/>
            <a:ahLst/>
            <a:cxnLst/>
            <a:rect l="l" t="t" r="r" b="b"/>
            <a:pathLst>
              <a:path w="1752600" h="830579">
                <a:moveTo>
                  <a:pt x="0" y="830580"/>
                </a:moveTo>
                <a:lnTo>
                  <a:pt x="1752600" y="830580"/>
                </a:lnTo>
                <a:lnTo>
                  <a:pt x="1752600" y="0"/>
                </a:lnTo>
                <a:lnTo>
                  <a:pt x="0" y="0"/>
                </a:lnTo>
                <a:lnTo>
                  <a:pt x="0" y="83058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0456" y="4259580"/>
            <a:ext cx="1752600" cy="830580"/>
          </a:xfrm>
          <a:custGeom>
            <a:avLst/>
            <a:gdLst/>
            <a:ahLst/>
            <a:cxnLst/>
            <a:rect l="l" t="t" r="r" b="b"/>
            <a:pathLst>
              <a:path w="1752600" h="830579">
                <a:moveTo>
                  <a:pt x="0" y="830580"/>
                </a:moveTo>
                <a:lnTo>
                  <a:pt x="1752600" y="830580"/>
                </a:lnTo>
                <a:lnTo>
                  <a:pt x="1752600" y="0"/>
                </a:lnTo>
                <a:lnTo>
                  <a:pt x="0" y="0"/>
                </a:lnTo>
                <a:lnTo>
                  <a:pt x="0" y="830580"/>
                </a:lnTo>
                <a:close/>
              </a:path>
            </a:pathLst>
          </a:custGeom>
          <a:ln w="9144">
            <a:solidFill>
              <a:srgbClr val="1E1C1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515362" y="2515362"/>
            <a:ext cx="1066800" cy="152400"/>
          </a:xfrm>
          <a:custGeom>
            <a:avLst/>
            <a:gdLst/>
            <a:ahLst/>
            <a:cxnLst/>
            <a:rect l="l" t="t" r="r" b="b"/>
            <a:pathLst>
              <a:path w="1066800" h="152400">
                <a:moveTo>
                  <a:pt x="990600" y="114300"/>
                </a:moveTo>
                <a:lnTo>
                  <a:pt x="990600" y="152400"/>
                </a:lnTo>
                <a:lnTo>
                  <a:pt x="1066800" y="76200"/>
                </a:lnTo>
                <a:lnTo>
                  <a:pt x="990600" y="0"/>
                </a:lnTo>
                <a:lnTo>
                  <a:pt x="990600" y="38100"/>
                </a:lnTo>
                <a:lnTo>
                  <a:pt x="0" y="38100"/>
                </a:lnTo>
                <a:lnTo>
                  <a:pt x="0" y="114300"/>
                </a:lnTo>
                <a:lnTo>
                  <a:pt x="990600" y="1143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15362" y="2515362"/>
            <a:ext cx="1066800" cy="152400"/>
          </a:xfrm>
          <a:custGeom>
            <a:avLst/>
            <a:gdLst/>
            <a:ahLst/>
            <a:cxnLst/>
            <a:rect l="l" t="t" r="r" b="b"/>
            <a:pathLst>
              <a:path w="1066800" h="152400">
                <a:moveTo>
                  <a:pt x="0" y="38100"/>
                </a:moveTo>
                <a:lnTo>
                  <a:pt x="990600" y="38100"/>
                </a:lnTo>
                <a:lnTo>
                  <a:pt x="990600" y="0"/>
                </a:lnTo>
                <a:lnTo>
                  <a:pt x="1066800" y="76200"/>
                </a:lnTo>
                <a:lnTo>
                  <a:pt x="990600" y="152400"/>
                </a:lnTo>
                <a:lnTo>
                  <a:pt x="990600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420362" y="3124962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76200" y="1066800"/>
                </a:moveTo>
                <a:lnTo>
                  <a:pt x="152400" y="990600"/>
                </a:lnTo>
                <a:lnTo>
                  <a:pt x="114300" y="990600"/>
                </a:lnTo>
                <a:lnTo>
                  <a:pt x="114300" y="0"/>
                </a:lnTo>
                <a:lnTo>
                  <a:pt x="38100" y="0"/>
                </a:lnTo>
                <a:lnTo>
                  <a:pt x="38100" y="990600"/>
                </a:lnTo>
                <a:lnTo>
                  <a:pt x="0" y="990600"/>
                </a:lnTo>
                <a:lnTo>
                  <a:pt x="76200" y="10668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20362" y="3124962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990600"/>
                </a:moveTo>
                <a:lnTo>
                  <a:pt x="38100" y="990600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990600"/>
                </a:lnTo>
                <a:lnTo>
                  <a:pt x="152400" y="990600"/>
                </a:lnTo>
                <a:lnTo>
                  <a:pt x="76200" y="1066800"/>
                </a:lnTo>
                <a:lnTo>
                  <a:pt x="0" y="99060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15362" y="4641342"/>
            <a:ext cx="1066800" cy="106680"/>
          </a:xfrm>
          <a:custGeom>
            <a:avLst/>
            <a:gdLst/>
            <a:ahLst/>
            <a:cxnLst/>
            <a:rect l="l" t="t" r="r" b="b"/>
            <a:pathLst>
              <a:path w="1066800" h="106679">
                <a:moveTo>
                  <a:pt x="0" y="53339"/>
                </a:moveTo>
                <a:lnTo>
                  <a:pt x="53339" y="106679"/>
                </a:lnTo>
                <a:lnTo>
                  <a:pt x="53339" y="80009"/>
                </a:lnTo>
                <a:lnTo>
                  <a:pt x="1066800" y="80009"/>
                </a:lnTo>
                <a:lnTo>
                  <a:pt x="1066800" y="26669"/>
                </a:lnTo>
                <a:lnTo>
                  <a:pt x="53339" y="26669"/>
                </a:lnTo>
                <a:lnTo>
                  <a:pt x="53339" y="0"/>
                </a:lnTo>
                <a:lnTo>
                  <a:pt x="0" y="5333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15362" y="4641342"/>
            <a:ext cx="1066800" cy="106680"/>
          </a:xfrm>
          <a:custGeom>
            <a:avLst/>
            <a:gdLst/>
            <a:ahLst/>
            <a:cxnLst/>
            <a:rect l="l" t="t" r="r" b="b"/>
            <a:pathLst>
              <a:path w="1066800" h="106679">
                <a:moveTo>
                  <a:pt x="0" y="53339"/>
                </a:moveTo>
                <a:lnTo>
                  <a:pt x="53339" y="0"/>
                </a:lnTo>
                <a:lnTo>
                  <a:pt x="53339" y="26669"/>
                </a:lnTo>
                <a:lnTo>
                  <a:pt x="1066800" y="26669"/>
                </a:lnTo>
                <a:lnTo>
                  <a:pt x="1066800" y="80009"/>
                </a:lnTo>
                <a:lnTo>
                  <a:pt x="53339" y="80009"/>
                </a:lnTo>
                <a:lnTo>
                  <a:pt x="53339" y="106679"/>
                </a:lnTo>
                <a:lnTo>
                  <a:pt x="0" y="53339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747639" y="1723644"/>
            <a:ext cx="386461" cy="672083"/>
          </a:xfrm>
          <a:custGeom>
            <a:avLst/>
            <a:gdLst/>
            <a:ahLst/>
            <a:cxnLst/>
            <a:rect l="l" t="t" r="r" b="b"/>
            <a:pathLst>
              <a:path w="386461" h="672083">
                <a:moveTo>
                  <a:pt x="0" y="665733"/>
                </a:moveTo>
                <a:lnTo>
                  <a:pt x="10922" y="672083"/>
                </a:lnTo>
                <a:lnTo>
                  <a:pt x="354247" y="69362"/>
                </a:lnTo>
                <a:lnTo>
                  <a:pt x="360552" y="58292"/>
                </a:lnTo>
                <a:lnTo>
                  <a:pt x="381888" y="85089"/>
                </a:lnTo>
                <a:lnTo>
                  <a:pt x="386461" y="0"/>
                </a:lnTo>
                <a:lnTo>
                  <a:pt x="349503" y="52069"/>
                </a:lnTo>
                <a:lnTo>
                  <a:pt x="343226" y="63092"/>
                </a:lnTo>
                <a:lnTo>
                  <a:pt x="0" y="665733"/>
                </a:lnTo>
                <a:close/>
              </a:path>
              <a:path w="386461" h="672083">
                <a:moveTo>
                  <a:pt x="349503" y="52069"/>
                </a:moveTo>
                <a:lnTo>
                  <a:pt x="386461" y="0"/>
                </a:lnTo>
                <a:lnTo>
                  <a:pt x="315595" y="47370"/>
                </a:lnTo>
                <a:lnTo>
                  <a:pt x="343226" y="63092"/>
                </a:lnTo>
                <a:lnTo>
                  <a:pt x="349503" y="52069"/>
                </a:lnTo>
                <a:close/>
              </a:path>
              <a:path w="386461" h="672083">
                <a:moveTo>
                  <a:pt x="381888" y="85089"/>
                </a:moveTo>
                <a:lnTo>
                  <a:pt x="360552" y="58292"/>
                </a:lnTo>
                <a:lnTo>
                  <a:pt x="354247" y="69362"/>
                </a:lnTo>
                <a:lnTo>
                  <a:pt x="381888" y="85089"/>
                </a:lnTo>
                <a:close/>
              </a:path>
            </a:pathLst>
          </a:custGeom>
          <a:solidFill>
            <a:srgbClr val="1E1C1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751449" y="2269744"/>
            <a:ext cx="382650" cy="128269"/>
          </a:xfrm>
          <a:custGeom>
            <a:avLst/>
            <a:gdLst/>
            <a:ahLst/>
            <a:cxnLst/>
            <a:rect l="l" t="t" r="r" b="b"/>
            <a:pathLst>
              <a:path w="382650" h="128269">
                <a:moveTo>
                  <a:pt x="0" y="115950"/>
                </a:moveTo>
                <a:lnTo>
                  <a:pt x="3301" y="128269"/>
                </a:lnTo>
                <a:lnTo>
                  <a:pt x="310928" y="42784"/>
                </a:lnTo>
                <a:lnTo>
                  <a:pt x="323214" y="39369"/>
                </a:lnTo>
                <a:lnTo>
                  <a:pt x="319404" y="73405"/>
                </a:lnTo>
                <a:lnTo>
                  <a:pt x="382650" y="16255"/>
                </a:lnTo>
                <a:lnTo>
                  <a:pt x="319786" y="27177"/>
                </a:lnTo>
                <a:lnTo>
                  <a:pt x="307548" y="30575"/>
                </a:lnTo>
                <a:lnTo>
                  <a:pt x="0" y="115950"/>
                </a:lnTo>
                <a:close/>
              </a:path>
              <a:path w="382650" h="128269">
                <a:moveTo>
                  <a:pt x="319786" y="27177"/>
                </a:moveTo>
                <a:lnTo>
                  <a:pt x="382650" y="16255"/>
                </a:lnTo>
                <a:lnTo>
                  <a:pt x="299085" y="0"/>
                </a:lnTo>
                <a:lnTo>
                  <a:pt x="307548" y="30575"/>
                </a:lnTo>
                <a:lnTo>
                  <a:pt x="319786" y="27177"/>
                </a:lnTo>
                <a:close/>
              </a:path>
              <a:path w="382650" h="128269">
                <a:moveTo>
                  <a:pt x="319404" y="73405"/>
                </a:moveTo>
                <a:lnTo>
                  <a:pt x="323214" y="39369"/>
                </a:lnTo>
                <a:lnTo>
                  <a:pt x="310928" y="42784"/>
                </a:lnTo>
                <a:lnTo>
                  <a:pt x="319404" y="73405"/>
                </a:lnTo>
                <a:close/>
              </a:path>
            </a:pathLst>
          </a:custGeom>
          <a:solidFill>
            <a:srgbClr val="1E1C1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748147" y="2387091"/>
            <a:ext cx="347852" cy="419608"/>
          </a:xfrm>
          <a:custGeom>
            <a:avLst/>
            <a:gdLst/>
            <a:ahLst/>
            <a:cxnLst/>
            <a:rect l="l" t="t" r="r" b="b"/>
            <a:pathLst>
              <a:path w="347852" h="419608">
                <a:moveTo>
                  <a:pt x="302513" y="374650"/>
                </a:moveTo>
                <a:lnTo>
                  <a:pt x="294435" y="364861"/>
                </a:lnTo>
                <a:lnTo>
                  <a:pt x="270001" y="385063"/>
                </a:lnTo>
                <a:lnTo>
                  <a:pt x="347852" y="419608"/>
                </a:lnTo>
                <a:lnTo>
                  <a:pt x="302513" y="374650"/>
                </a:lnTo>
                <a:close/>
              </a:path>
              <a:path w="347852" h="419608">
                <a:moveTo>
                  <a:pt x="328675" y="336550"/>
                </a:moveTo>
                <a:lnTo>
                  <a:pt x="304236" y="356757"/>
                </a:lnTo>
                <a:lnTo>
                  <a:pt x="312292" y="366522"/>
                </a:lnTo>
                <a:lnTo>
                  <a:pt x="328675" y="336550"/>
                </a:lnTo>
                <a:close/>
              </a:path>
              <a:path w="347852" h="419608">
                <a:moveTo>
                  <a:pt x="9905" y="0"/>
                </a:moveTo>
                <a:lnTo>
                  <a:pt x="0" y="8128"/>
                </a:lnTo>
                <a:lnTo>
                  <a:pt x="294435" y="364861"/>
                </a:lnTo>
                <a:lnTo>
                  <a:pt x="302513" y="374650"/>
                </a:lnTo>
                <a:lnTo>
                  <a:pt x="347852" y="419608"/>
                </a:lnTo>
                <a:lnTo>
                  <a:pt x="328675" y="336550"/>
                </a:lnTo>
                <a:lnTo>
                  <a:pt x="312292" y="366522"/>
                </a:lnTo>
                <a:lnTo>
                  <a:pt x="304236" y="356757"/>
                </a:lnTo>
                <a:lnTo>
                  <a:pt x="9905" y="0"/>
                </a:lnTo>
                <a:close/>
              </a:path>
            </a:pathLst>
          </a:custGeom>
          <a:solidFill>
            <a:srgbClr val="1E1C1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747131" y="2389124"/>
            <a:ext cx="361061" cy="1039113"/>
          </a:xfrm>
          <a:custGeom>
            <a:avLst/>
            <a:gdLst/>
            <a:ahLst/>
            <a:cxnLst/>
            <a:rect l="l" t="t" r="r" b="b"/>
            <a:pathLst>
              <a:path w="361061" h="1039113">
                <a:moveTo>
                  <a:pt x="322961" y="980821"/>
                </a:moveTo>
                <a:lnTo>
                  <a:pt x="318990" y="968813"/>
                </a:lnTo>
                <a:lnTo>
                  <a:pt x="288798" y="978788"/>
                </a:lnTo>
                <a:lnTo>
                  <a:pt x="348869" y="1039113"/>
                </a:lnTo>
                <a:lnTo>
                  <a:pt x="322961" y="980821"/>
                </a:lnTo>
                <a:close/>
              </a:path>
              <a:path w="361061" h="1039113">
                <a:moveTo>
                  <a:pt x="335026" y="976884"/>
                </a:moveTo>
                <a:lnTo>
                  <a:pt x="361061" y="954913"/>
                </a:lnTo>
                <a:lnTo>
                  <a:pt x="331039" y="964832"/>
                </a:lnTo>
                <a:lnTo>
                  <a:pt x="335026" y="976884"/>
                </a:lnTo>
                <a:close/>
              </a:path>
              <a:path w="361061" h="1039113">
                <a:moveTo>
                  <a:pt x="11938" y="0"/>
                </a:moveTo>
                <a:lnTo>
                  <a:pt x="0" y="4063"/>
                </a:lnTo>
                <a:lnTo>
                  <a:pt x="318990" y="968813"/>
                </a:lnTo>
                <a:lnTo>
                  <a:pt x="322961" y="980821"/>
                </a:lnTo>
                <a:lnTo>
                  <a:pt x="348869" y="1039113"/>
                </a:lnTo>
                <a:lnTo>
                  <a:pt x="361061" y="954913"/>
                </a:lnTo>
                <a:lnTo>
                  <a:pt x="335026" y="976884"/>
                </a:lnTo>
                <a:lnTo>
                  <a:pt x="331039" y="964832"/>
                </a:lnTo>
                <a:lnTo>
                  <a:pt x="11938" y="0"/>
                </a:lnTo>
                <a:close/>
              </a:path>
            </a:pathLst>
          </a:custGeom>
          <a:solidFill>
            <a:srgbClr val="1E1C1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7032" y="6063996"/>
            <a:ext cx="4443984" cy="460248"/>
          </a:xfrm>
          <a:custGeom>
            <a:avLst/>
            <a:gdLst/>
            <a:ahLst/>
            <a:cxnLst/>
            <a:rect l="l" t="t" r="r" b="b"/>
            <a:pathLst>
              <a:path w="4443984" h="460248">
                <a:moveTo>
                  <a:pt x="0" y="460247"/>
                </a:moveTo>
                <a:lnTo>
                  <a:pt x="4443984" y="460247"/>
                </a:lnTo>
                <a:lnTo>
                  <a:pt x="4443984" y="0"/>
                </a:lnTo>
                <a:lnTo>
                  <a:pt x="0" y="0"/>
                </a:lnTo>
                <a:lnTo>
                  <a:pt x="0" y="4602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7032" y="6063996"/>
            <a:ext cx="4443984" cy="460248"/>
          </a:xfrm>
          <a:custGeom>
            <a:avLst/>
            <a:gdLst/>
            <a:ahLst/>
            <a:cxnLst/>
            <a:rect l="l" t="t" r="r" b="b"/>
            <a:pathLst>
              <a:path w="4443984" h="460248">
                <a:moveTo>
                  <a:pt x="0" y="460247"/>
                </a:moveTo>
                <a:lnTo>
                  <a:pt x="4443984" y="460247"/>
                </a:lnTo>
                <a:lnTo>
                  <a:pt x="4443984" y="0"/>
                </a:lnTo>
                <a:lnTo>
                  <a:pt x="0" y="0"/>
                </a:lnTo>
                <a:lnTo>
                  <a:pt x="0" y="460247"/>
                </a:lnTo>
                <a:close/>
              </a:path>
            </a:pathLst>
          </a:custGeom>
          <a:ln w="9144">
            <a:solidFill>
              <a:srgbClr val="1E1C1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486662" y="5200650"/>
            <a:ext cx="114300" cy="792480"/>
          </a:xfrm>
          <a:custGeom>
            <a:avLst/>
            <a:gdLst/>
            <a:ahLst/>
            <a:cxnLst/>
            <a:rect l="l" t="t" r="r" b="b"/>
            <a:pathLst>
              <a:path w="114300" h="792479">
                <a:moveTo>
                  <a:pt x="57150" y="792480"/>
                </a:moveTo>
                <a:lnTo>
                  <a:pt x="114300" y="735330"/>
                </a:lnTo>
                <a:lnTo>
                  <a:pt x="85725" y="735330"/>
                </a:lnTo>
                <a:lnTo>
                  <a:pt x="85725" y="0"/>
                </a:lnTo>
                <a:lnTo>
                  <a:pt x="28575" y="0"/>
                </a:lnTo>
                <a:lnTo>
                  <a:pt x="28575" y="735330"/>
                </a:lnTo>
                <a:lnTo>
                  <a:pt x="0" y="735330"/>
                </a:lnTo>
                <a:lnTo>
                  <a:pt x="57150" y="79248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86662" y="5200650"/>
            <a:ext cx="114300" cy="792480"/>
          </a:xfrm>
          <a:custGeom>
            <a:avLst/>
            <a:gdLst/>
            <a:ahLst/>
            <a:cxnLst/>
            <a:rect l="l" t="t" r="r" b="b"/>
            <a:pathLst>
              <a:path w="114300" h="792479">
                <a:moveTo>
                  <a:pt x="0" y="735330"/>
                </a:moveTo>
                <a:lnTo>
                  <a:pt x="28575" y="735330"/>
                </a:lnTo>
                <a:lnTo>
                  <a:pt x="28575" y="0"/>
                </a:lnTo>
                <a:lnTo>
                  <a:pt x="85725" y="0"/>
                </a:lnTo>
                <a:lnTo>
                  <a:pt x="85725" y="735330"/>
                </a:lnTo>
                <a:lnTo>
                  <a:pt x="114300" y="735330"/>
                </a:lnTo>
                <a:lnTo>
                  <a:pt x="57150" y="792480"/>
                </a:lnTo>
                <a:lnTo>
                  <a:pt x="0" y="73533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49300" y="1328293"/>
            <a:ext cx="1514610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34" dirty="0" smtClean="0">
                <a:latin typeface="Calibri"/>
                <a:cs typeface="Calibri"/>
              </a:rPr>
              <a:t>Tahapan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64410" y="1328293"/>
            <a:ext cx="1010721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dirty="0" smtClean="0">
                <a:latin typeface="Calibri"/>
                <a:cs typeface="Calibri"/>
              </a:rPr>
              <a:t>Audit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79394" y="1328293"/>
            <a:ext cx="1700892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Lapangan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75629" y="1552956"/>
            <a:ext cx="1500575" cy="2799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26" dirty="0" smtClean="0">
                <a:latin typeface="Calibri"/>
                <a:cs typeface="Calibri"/>
              </a:rPr>
              <a:t>1. Wawancara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49006" y="1552956"/>
            <a:ext cx="826690" cy="2799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7" dirty="0" smtClean="0">
                <a:latin typeface="Calibri"/>
                <a:cs typeface="Calibri"/>
              </a:rPr>
              <a:t>dengan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75629" y="1857756"/>
            <a:ext cx="2698913" cy="8895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244348" marR="38176">
              <a:lnSpc>
                <a:spcPts val="2105"/>
              </a:lnSpc>
            </a:pPr>
            <a:r>
              <a:rPr sz="2000" spc="-5" dirty="0" smtClean="0">
                <a:latin typeface="Calibri"/>
                <a:cs typeface="Calibri"/>
              </a:rPr>
              <a:t>pengelola/</a:t>
            </a:r>
            <a:r>
              <a:rPr sz="2000" i="1" spc="-5" dirty="0" smtClean="0">
                <a:latin typeface="Calibri"/>
                <a:cs typeface="Calibri"/>
              </a:rPr>
              <a:t>stakeholder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4"/>
              </a:spcBef>
            </a:pPr>
            <a:r>
              <a:rPr sz="2000" spc="6" dirty="0" smtClean="0">
                <a:latin typeface="Calibri"/>
                <a:cs typeface="Calibri"/>
              </a:rPr>
              <a:t>2. Pemeriksaan dokumen</a:t>
            </a:r>
            <a:endParaRPr sz="2000">
              <a:latin typeface="Calibri"/>
              <a:cs typeface="Calibri"/>
            </a:endParaRPr>
          </a:p>
          <a:p>
            <a:pPr marL="244348" marR="38176">
              <a:lnSpc>
                <a:spcPts val="2400"/>
              </a:lnSpc>
            </a:pPr>
            <a:r>
              <a:rPr sz="2000" spc="-8" dirty="0" smtClean="0">
                <a:latin typeface="Calibri"/>
                <a:cs typeface="Calibri"/>
              </a:rPr>
              <a:t>atau rekaman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75629" y="2771927"/>
            <a:ext cx="1579881" cy="280212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21" dirty="0" smtClean="0">
                <a:latin typeface="Calibri"/>
                <a:cs typeface="Calibri"/>
              </a:rPr>
              <a:t>3. Pengamatan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67650" y="2771927"/>
            <a:ext cx="1006475" cy="280212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3" dirty="0" smtClean="0">
                <a:latin typeface="Calibri"/>
                <a:cs typeface="Calibri"/>
              </a:rPr>
              <a:t>terhadap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07277" y="3077337"/>
            <a:ext cx="1695005" cy="2799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4" dirty="0" smtClean="0">
                <a:latin typeface="Calibri"/>
                <a:cs typeface="Calibri"/>
              </a:rPr>
              <a:t>aktivitas/proses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75629" y="3382137"/>
            <a:ext cx="1579571" cy="2799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21" dirty="0" smtClean="0">
                <a:latin typeface="Calibri"/>
                <a:cs typeface="Calibri"/>
              </a:rPr>
              <a:t>4. Pengamatan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67650" y="3382137"/>
            <a:ext cx="1006113" cy="2799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3" dirty="0" smtClean="0">
                <a:latin typeface="Calibri"/>
                <a:cs typeface="Calibri"/>
              </a:rPr>
              <a:t>terhadap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07277" y="3686937"/>
            <a:ext cx="1787294" cy="279907"/>
          </a:xfrm>
          <a:prstGeom prst="rect">
            <a:avLst/>
          </a:prstGeom>
        </p:spPr>
        <p:txBody>
          <a:bodyPr wrap="square" lIns="0" tIns="13366" rIns="0" bIns="0" rtlCol="0">
            <a:noAutofit/>
          </a:bodyPr>
          <a:lstStyle/>
          <a:p>
            <a:pPr marL="12700">
              <a:lnSpc>
                <a:spcPts val="2105"/>
              </a:lnSpc>
            </a:pPr>
            <a:r>
              <a:rPr sz="2000" spc="-5" dirty="0" smtClean="0">
                <a:latin typeface="Calibri"/>
                <a:cs typeface="Calibri"/>
              </a:rPr>
              <a:t>kondisi lapangan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7032" y="6063996"/>
            <a:ext cx="4443984" cy="460248"/>
          </a:xfrm>
          <a:prstGeom prst="rect">
            <a:avLst/>
          </a:prstGeom>
        </p:spPr>
        <p:txBody>
          <a:bodyPr wrap="square" lIns="0" tIns="35560" rIns="0" bIns="0" rtlCol="0">
            <a:noAutofit/>
          </a:bodyPr>
          <a:lstStyle/>
          <a:p>
            <a:pPr marL="91744">
              <a:lnSpc>
                <a:spcPct val="101725"/>
              </a:lnSpc>
            </a:pPr>
            <a:r>
              <a:rPr sz="2400" b="1" spc="-4" dirty="0" smtClean="0">
                <a:latin typeface="Calibri"/>
                <a:cs typeface="Calibri"/>
              </a:rPr>
              <a:t>Penyusunan laporan audit + PTK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78579" y="4296156"/>
            <a:ext cx="2209800" cy="830580"/>
          </a:xfrm>
          <a:prstGeom prst="rect">
            <a:avLst/>
          </a:prstGeom>
        </p:spPr>
        <p:txBody>
          <a:bodyPr wrap="square" lIns="0" tIns="57023" rIns="0" bIns="0" rtlCol="0">
            <a:noAutofit/>
          </a:bodyPr>
          <a:lstStyle/>
          <a:p>
            <a:pPr marL="91694" marR="162429">
              <a:lnSpc>
                <a:spcPts val="2880"/>
              </a:lnSpc>
            </a:pPr>
            <a:r>
              <a:rPr sz="2400" b="1" dirty="0" smtClean="0">
                <a:latin typeface="Calibri"/>
                <a:cs typeface="Calibri"/>
              </a:rPr>
              <a:t>Rap</a:t>
            </a:r>
            <a:r>
              <a:rPr sz="2400" b="1" spc="-14" dirty="0" smtClean="0">
                <a:latin typeface="Calibri"/>
                <a:cs typeface="Calibri"/>
              </a:rPr>
              <a:t>a</a:t>
            </a:r>
            <a:r>
              <a:rPr sz="2400" b="1" spc="0" dirty="0" smtClean="0">
                <a:latin typeface="Calibri"/>
                <a:cs typeface="Calibri"/>
              </a:rPr>
              <a:t>t</a:t>
            </a:r>
            <a:r>
              <a:rPr sz="2400" b="1" spc="-4" dirty="0" smtClean="0">
                <a:latin typeface="Calibri"/>
                <a:cs typeface="Calibri"/>
              </a:rPr>
              <a:t> </a:t>
            </a:r>
            <a:r>
              <a:rPr sz="2400" b="1" spc="0" dirty="0" smtClean="0">
                <a:latin typeface="Calibri"/>
                <a:cs typeface="Calibri"/>
              </a:rPr>
              <a:t>Aud</a:t>
            </a:r>
            <a:r>
              <a:rPr sz="2400" b="1" spc="-4" dirty="0" smtClean="0">
                <a:latin typeface="Calibri"/>
                <a:cs typeface="Calibri"/>
              </a:rPr>
              <a:t>i</a:t>
            </a:r>
            <a:r>
              <a:rPr sz="2400" b="1" spc="-29" dirty="0" smtClean="0">
                <a:latin typeface="Calibri"/>
                <a:cs typeface="Calibri"/>
              </a:rPr>
              <a:t>t</a:t>
            </a:r>
            <a:r>
              <a:rPr sz="2400" b="1" spc="4" dirty="0" smtClean="0">
                <a:latin typeface="Calibri"/>
                <a:cs typeface="Calibri"/>
              </a:rPr>
              <a:t>o</a:t>
            </a:r>
            <a:r>
              <a:rPr sz="2400" b="1" spc="0" dirty="0" smtClean="0">
                <a:latin typeface="Calibri"/>
                <a:cs typeface="Calibri"/>
              </a:rPr>
              <a:t>r/ P</a:t>
            </a:r>
            <a:r>
              <a:rPr sz="2400" b="1" spc="-54" dirty="0" smtClean="0">
                <a:latin typeface="Calibri"/>
                <a:cs typeface="Calibri"/>
              </a:rPr>
              <a:t>r</a:t>
            </a:r>
            <a:r>
              <a:rPr sz="2400" b="1" spc="4" dirty="0" smtClean="0">
                <a:latin typeface="Calibri"/>
                <a:cs typeface="Calibri"/>
              </a:rPr>
              <a:t>a</a:t>
            </a:r>
            <a:r>
              <a:rPr sz="2400" b="1" spc="-4" dirty="0" smtClean="0">
                <a:latin typeface="Calibri"/>
                <a:cs typeface="Calibri"/>
              </a:rPr>
              <a:t>-</a:t>
            </a:r>
            <a:r>
              <a:rPr sz="2400" b="1" spc="0" dirty="0" smtClean="0">
                <a:latin typeface="Calibri"/>
                <a:cs typeface="Calibri"/>
              </a:rPr>
              <a:t>pen</a:t>
            </a:r>
            <a:r>
              <a:rPr sz="2400" b="1" spc="-9" dirty="0" smtClean="0">
                <a:latin typeface="Calibri"/>
                <a:cs typeface="Calibri"/>
              </a:rPr>
              <a:t>u</a:t>
            </a:r>
            <a:r>
              <a:rPr sz="2400" b="1" spc="0" dirty="0" smtClean="0">
                <a:latin typeface="Calibri"/>
                <a:cs typeface="Calibri"/>
              </a:rPr>
              <a:t>t</a:t>
            </a:r>
            <a:r>
              <a:rPr sz="2400" b="1" spc="-9" dirty="0" smtClean="0">
                <a:latin typeface="Calibri"/>
                <a:cs typeface="Calibri"/>
              </a:rPr>
              <a:t>u</a:t>
            </a:r>
            <a:r>
              <a:rPr sz="2400" b="1" spc="0" dirty="0" smtClean="0">
                <a:latin typeface="Calibri"/>
                <a:cs typeface="Calibri"/>
              </a:rPr>
              <a:t>pan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456" y="4259580"/>
            <a:ext cx="1752600" cy="830580"/>
          </a:xfrm>
          <a:prstGeom prst="rect">
            <a:avLst/>
          </a:prstGeom>
        </p:spPr>
        <p:txBody>
          <a:bodyPr wrap="square" lIns="0" tIns="36194" rIns="0" bIns="0" rtlCol="0">
            <a:noAutofit/>
          </a:bodyPr>
          <a:lstStyle/>
          <a:p>
            <a:pPr marL="91439">
              <a:lnSpc>
                <a:spcPct val="101725"/>
              </a:lnSpc>
            </a:pPr>
            <a:r>
              <a:rPr sz="2400" b="1" spc="-2" dirty="0" smtClean="0">
                <a:latin typeface="Calibri"/>
                <a:cs typeface="Calibri"/>
              </a:rPr>
              <a:t>Rapat</a:t>
            </a:r>
            <a:endParaRPr sz="2400">
              <a:latin typeface="Calibri"/>
              <a:cs typeface="Calibri"/>
            </a:endParaRPr>
          </a:p>
          <a:p>
            <a:pPr marL="91439">
              <a:lnSpc>
                <a:spcPts val="2880"/>
              </a:lnSpc>
              <a:spcBef>
                <a:spcPts val="144"/>
              </a:spcBef>
            </a:pPr>
            <a:r>
              <a:rPr sz="2400" b="1" spc="-6" dirty="0" smtClean="0">
                <a:latin typeface="Calibri"/>
                <a:cs typeface="Calibri"/>
              </a:rPr>
              <a:t>Penutupan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95700" y="2112264"/>
            <a:ext cx="1943100" cy="830579"/>
          </a:xfrm>
          <a:prstGeom prst="rect">
            <a:avLst/>
          </a:prstGeom>
        </p:spPr>
        <p:txBody>
          <a:bodyPr wrap="square" lIns="0" tIns="35560" rIns="0" bIns="0" rtlCol="0">
            <a:noAutofit/>
          </a:bodyPr>
          <a:lstStyle/>
          <a:p>
            <a:pPr marL="92075">
              <a:lnSpc>
                <a:spcPct val="101725"/>
              </a:lnSpc>
            </a:pPr>
            <a:r>
              <a:rPr sz="2400" b="1" spc="-5" dirty="0" smtClean="0">
                <a:latin typeface="Calibri"/>
                <a:cs typeface="Calibri"/>
              </a:rPr>
              <a:t>Pengumpulan</a:t>
            </a:r>
            <a:endParaRPr sz="2400">
              <a:latin typeface="Calibri"/>
              <a:cs typeface="Calibri"/>
            </a:endParaRPr>
          </a:p>
          <a:p>
            <a:pPr marL="92075">
              <a:lnSpc>
                <a:spcPts val="2880"/>
              </a:lnSpc>
              <a:spcBef>
                <a:spcPts val="144"/>
              </a:spcBef>
            </a:pPr>
            <a:r>
              <a:rPr sz="2400" b="1" spc="-2" dirty="0" smtClean="0">
                <a:latin typeface="Calibri"/>
                <a:cs typeface="Calibri"/>
              </a:rPr>
              <a:t>bukti audit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2057400"/>
            <a:ext cx="1752600" cy="830579"/>
          </a:xfrm>
          <a:prstGeom prst="rect">
            <a:avLst/>
          </a:prstGeom>
        </p:spPr>
        <p:txBody>
          <a:bodyPr wrap="square" lIns="0" tIns="35560" rIns="0" bIns="0" rtlCol="0">
            <a:noAutofit/>
          </a:bodyPr>
          <a:lstStyle/>
          <a:p>
            <a:pPr marL="466277" marR="465460" algn="ctr">
              <a:lnSpc>
                <a:spcPct val="101725"/>
              </a:lnSpc>
            </a:pPr>
            <a:r>
              <a:rPr sz="2400" b="1" spc="-2" dirty="0" smtClean="0">
                <a:latin typeface="Calibri"/>
                <a:cs typeface="Calibri"/>
              </a:rPr>
              <a:t>Rapat</a:t>
            </a:r>
            <a:endParaRPr sz="2400">
              <a:latin typeface="Calibri"/>
              <a:cs typeface="Calibri"/>
            </a:endParaRPr>
          </a:p>
          <a:p>
            <a:pPr marL="93065" marR="95526" algn="ctr">
              <a:lnSpc>
                <a:spcPts val="2880"/>
              </a:lnSpc>
              <a:spcBef>
                <a:spcPts val="144"/>
              </a:spcBef>
            </a:pPr>
            <a:r>
              <a:rPr sz="2400" b="1" spc="-7" dirty="0" smtClean="0">
                <a:latin typeface="Calibri"/>
                <a:cs typeface="Calibri"/>
              </a:rPr>
              <a:t>Pembukaan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4332" y="1290193"/>
            <a:ext cx="5113044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6" dirty="0" smtClean="0">
                <a:latin typeface="Calibri"/>
                <a:cs typeface="Calibri"/>
              </a:rPr>
              <a:t>Tindakan yang Harus Dikuasai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39765" y="1290193"/>
            <a:ext cx="1370152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4" dirty="0" smtClean="0">
                <a:latin typeface="Calibri"/>
                <a:cs typeface="Calibri"/>
              </a:rPr>
              <a:t>Auditor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14413" y="1290193"/>
            <a:ext cx="1137482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dirty="0" smtClean="0">
                <a:latin typeface="Calibri"/>
                <a:cs typeface="Calibri"/>
              </a:rPr>
              <a:t>dalam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332" y="1777644"/>
            <a:ext cx="3205377" cy="432612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Pelaksanaan Audit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4511" y="1777644"/>
            <a:ext cx="1812993" cy="432612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b="1" spc="-8" dirty="0" smtClean="0">
                <a:latin typeface="Calibri"/>
                <a:cs typeface="Calibri"/>
              </a:rPr>
              <a:t>Lapangan: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092" y="2934207"/>
            <a:ext cx="347878" cy="208762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  <a:p>
            <a:pPr marL="12700" marR="32">
              <a:lnSpc>
                <a:spcPts val="3360"/>
              </a:lnSpc>
              <a:spcBef>
                <a:spcPts val="23"/>
              </a:spcBef>
            </a:pPr>
            <a:r>
              <a:rPr sz="2800" spc="-4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dirty="0" smtClean="0">
                <a:latin typeface="Calibri"/>
                <a:cs typeface="Calibri"/>
              </a:rPr>
              <a:t>5.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4780" y="2934207"/>
            <a:ext cx="4238273" cy="208762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3263">
              <a:lnSpc>
                <a:spcPts val="2895"/>
              </a:lnSpc>
            </a:pPr>
            <a:r>
              <a:rPr sz="2800" spc="-30" dirty="0" smtClean="0">
                <a:latin typeface="Calibri"/>
                <a:cs typeface="Calibri"/>
              </a:rPr>
              <a:t>Teknik Bertanya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3"/>
              </a:spcBef>
            </a:pPr>
            <a:r>
              <a:rPr sz="2800" spc="-8" dirty="0" smtClean="0">
                <a:latin typeface="Calibri"/>
                <a:cs typeface="Calibri"/>
              </a:rPr>
              <a:t>Mencatat Hasil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</a:pPr>
            <a:r>
              <a:rPr sz="2800" spc="-25" dirty="0" smtClean="0">
                <a:latin typeface="Calibri"/>
                <a:cs typeface="Calibri"/>
              </a:rPr>
              <a:t>Membuat Temuan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</a:pPr>
            <a:r>
              <a:rPr sz="2800" spc="-13" dirty="0" smtClean="0">
                <a:latin typeface="Calibri"/>
                <a:cs typeface="Calibri"/>
              </a:rPr>
              <a:t>Melakukan Rapat Penutupan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</a:pPr>
            <a:r>
              <a:rPr sz="2800" spc="-12" dirty="0" smtClean="0">
                <a:latin typeface="Calibri"/>
                <a:cs typeface="Calibri"/>
              </a:rPr>
              <a:t>Membuat Laporan Audit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632829" y="6432219"/>
            <a:ext cx="175752" cy="254304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00">
              <a:lnSpc>
                <a:spcPts val="1900"/>
              </a:lnSpc>
            </a:pPr>
            <a:r>
              <a:rPr sz="1800" dirty="0" smtClean="0">
                <a:latin typeface="Calibri"/>
                <a:cs typeface="Calibri"/>
              </a:rPr>
              <a:t>8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93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30656" y="1305432"/>
            <a:ext cx="7655616" cy="2004695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569593" marR="52412">
              <a:lnSpc>
                <a:spcPts val="3304"/>
              </a:lnSpc>
            </a:pPr>
            <a:r>
              <a:rPr sz="3200" b="1" spc="-15" dirty="0" smtClean="0">
                <a:latin typeface="Calibri"/>
                <a:cs typeface="Calibri"/>
              </a:rPr>
              <a:t>Tahapan Audit Lapangan</a:t>
            </a:r>
            <a:endParaRPr sz="3200">
              <a:latin typeface="Calibri"/>
              <a:cs typeface="Calibri"/>
            </a:endParaRPr>
          </a:p>
          <a:p>
            <a:pPr marL="12700" marR="52412">
              <a:lnSpc>
                <a:spcPct val="101725"/>
              </a:lnSpc>
              <a:spcBef>
                <a:spcPts val="2079"/>
              </a:spcBef>
            </a:pPr>
            <a:r>
              <a:rPr sz="2800" b="1" spc="-9" dirty="0" smtClean="0">
                <a:solidFill>
                  <a:srgbClr val="1F487C"/>
                </a:solidFill>
                <a:latin typeface="Calibri"/>
                <a:cs typeface="Calibri"/>
              </a:rPr>
              <a:t>Rapat Pembukaan</a:t>
            </a:r>
            <a:endParaRPr sz="2800">
              <a:latin typeface="Calibri"/>
              <a:cs typeface="Calibri"/>
            </a:endParaRPr>
          </a:p>
          <a:p>
            <a:pPr marL="133400">
              <a:lnSpc>
                <a:spcPts val="3020"/>
              </a:lnSpc>
              <a:spcBef>
                <a:spcPts val="731"/>
              </a:spcBef>
            </a:pPr>
            <a:r>
              <a:rPr sz="2800" spc="-10" dirty="0" smtClean="0">
                <a:latin typeface="Calibri"/>
                <a:cs typeface="Calibri"/>
              </a:rPr>
              <a:t>Ketua tim auditor memperkenalkan diri dan seluruh anggota tim.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2076196"/>
            <a:ext cx="391176" cy="849884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b="1" spc="9" dirty="0" smtClean="0">
                <a:solidFill>
                  <a:srgbClr val="1F487C"/>
                </a:solidFill>
                <a:latin typeface="Calibri"/>
                <a:cs typeface="Calibri"/>
              </a:rPr>
              <a:t>A.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130"/>
              </a:spcBef>
            </a:pPr>
            <a:r>
              <a:rPr sz="2800" dirty="0" smtClean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398799"/>
            <a:ext cx="347845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4" dirty="0" smtClean="0"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1356" y="3398799"/>
            <a:ext cx="2603084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6" dirty="0" smtClean="0">
                <a:latin typeface="Calibri"/>
                <a:cs typeface="Calibri"/>
              </a:rPr>
              <a:t>Ketua tim auditor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9222" y="3398799"/>
            <a:ext cx="4210468" cy="380796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>
              <a:lnSpc>
                <a:spcPts val="2900"/>
              </a:lnSpc>
            </a:pPr>
            <a:r>
              <a:rPr sz="2800" spc="-7" dirty="0" smtClean="0">
                <a:latin typeface="Calibri"/>
                <a:cs typeface="Calibri"/>
              </a:rPr>
              <a:t>menyampaikan tujuan audit,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1356" y="3783329"/>
            <a:ext cx="7588704" cy="123393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 marR="52412">
              <a:lnSpc>
                <a:spcPts val="2895"/>
              </a:lnSpc>
            </a:pPr>
            <a:r>
              <a:rPr sz="2800" spc="-9" dirty="0" smtClean="0">
                <a:latin typeface="Calibri"/>
                <a:cs typeface="Calibri"/>
              </a:rPr>
              <a:t>lingkup dan area audit.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020"/>
              </a:lnSpc>
              <a:spcBef>
                <a:spcPts val="586"/>
              </a:spcBef>
            </a:pPr>
            <a:r>
              <a:rPr sz="2800" spc="-50" dirty="0" smtClean="0">
                <a:latin typeface="Calibri"/>
                <a:cs typeface="Calibri"/>
              </a:rPr>
              <a:t>K</a:t>
            </a:r>
            <a:r>
              <a:rPr sz="2800" spc="-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tua</a:t>
            </a:r>
            <a:r>
              <a:rPr sz="2800" spc="-6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tim aud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or</a:t>
            </a:r>
            <a:r>
              <a:rPr sz="2800" spc="-4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me</a:t>
            </a:r>
            <a:r>
              <a:rPr sz="2800" spc="-54" dirty="0" smtClean="0">
                <a:latin typeface="Calibri"/>
                <a:cs typeface="Calibri"/>
              </a:rPr>
              <a:t>ny</a:t>
            </a:r>
            <a:r>
              <a:rPr sz="2800" spc="0" dirty="0" smtClean="0">
                <a:latin typeface="Calibri"/>
                <a:cs typeface="Calibri"/>
              </a:rPr>
              <a:t>ampai</a:t>
            </a:r>
            <a:r>
              <a:rPr sz="2800" spc="-50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an</a:t>
            </a:r>
            <a:r>
              <a:rPr sz="2800" spc="-13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j</a:t>
            </a:r>
            <a:r>
              <a:rPr sz="2800" spc="4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34" dirty="0" smtClean="0">
                <a:latin typeface="Calibri"/>
                <a:cs typeface="Calibri"/>
              </a:rPr>
              <a:t>w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r>
              <a:rPr sz="2800" spc="-7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9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5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6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aud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t u</a:t>
            </a:r>
            <a:r>
              <a:rPr sz="2800" spc="-34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tuk</a:t>
            </a:r>
            <a:r>
              <a:rPr sz="2800" spc="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s</a:t>
            </a:r>
            <a:r>
              <a:rPr sz="2800" spc="-14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tujui</a:t>
            </a:r>
            <a:r>
              <a:rPr sz="2800" spc="-6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oleh</a:t>
            </a:r>
            <a:r>
              <a:rPr sz="2800" spc="-49" dirty="0" smtClean="0">
                <a:latin typeface="Calibri"/>
                <a:cs typeface="Calibri"/>
              </a:rPr>
              <a:t> 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5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aud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252722"/>
            <a:ext cx="34787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dirty="0" smtClean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5105933"/>
            <a:ext cx="8113824" cy="1580591"/>
          </a:xfrm>
          <a:prstGeom prst="rect">
            <a:avLst/>
          </a:prstGeom>
        </p:spPr>
        <p:txBody>
          <a:bodyPr wrap="square" lIns="0" tIns="18415" rIns="0" bIns="0" rtlCol="0">
            <a:noAutofit/>
          </a:bodyPr>
          <a:lstStyle/>
          <a:p>
            <a:pPr marL="12700" marR="52412">
              <a:lnSpc>
                <a:spcPts val="2900"/>
              </a:lnSpc>
            </a:pPr>
            <a:r>
              <a:rPr sz="2800" spc="-14" dirty="0" smtClean="0">
                <a:latin typeface="Calibri"/>
                <a:cs typeface="Calibri"/>
              </a:rPr>
              <a:t>Catatan: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020"/>
              </a:lnSpc>
              <a:spcBef>
                <a:spcPts val="588"/>
              </a:spcBef>
            </a:pPr>
            <a:r>
              <a:rPr sz="2800" dirty="0" smtClean="0">
                <a:latin typeface="Calibri"/>
                <a:cs typeface="Calibri"/>
              </a:rPr>
              <a:t>Tim</a:t>
            </a:r>
            <a:r>
              <a:rPr sz="2800" spc="-4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aud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or</a:t>
            </a:r>
            <a:r>
              <a:rPr sz="2800" spc="-4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me</a:t>
            </a:r>
            <a:r>
              <a:rPr sz="2800" spc="-4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29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u</a:t>
            </a:r>
            <a:r>
              <a:rPr sz="2800" spc="-54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an</a:t>
            </a:r>
            <a:r>
              <a:rPr sz="2800" spc="-11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aud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2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den</a:t>
            </a:r>
            <a:r>
              <a:rPr sz="2800" spc="-54" dirty="0" smtClean="0">
                <a:latin typeface="Calibri"/>
                <a:cs typeface="Calibri"/>
              </a:rPr>
              <a:t>g</a:t>
            </a:r>
            <a:r>
              <a:rPr sz="2800" spc="0" dirty="0" smtClean="0">
                <a:latin typeface="Calibri"/>
                <a:cs typeface="Calibri"/>
              </a:rPr>
              <a:t>an</a:t>
            </a:r>
            <a:r>
              <a:rPr sz="2800" spc="-7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ber</a:t>
            </a:r>
            <a:r>
              <a:rPr sz="2800" spc="-9" dirty="0" smtClean="0">
                <a:latin typeface="Calibri"/>
                <a:cs typeface="Calibri"/>
              </a:rPr>
              <a:t>p</a:t>
            </a:r>
            <a:r>
              <a:rPr sz="2800" spc="0" dirty="0" smtClean="0">
                <a:latin typeface="Calibri"/>
                <a:cs typeface="Calibri"/>
              </a:rPr>
              <a:t>edoman</a:t>
            </a:r>
            <a:r>
              <a:rPr sz="2800" spc="-11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pada d</a:t>
            </a:r>
            <a:r>
              <a:rPr sz="2800" spc="-9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f</a:t>
            </a:r>
            <a:r>
              <a:rPr sz="2800" spc="-3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ar</a:t>
            </a:r>
            <a:r>
              <a:rPr sz="2800" spc="-5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ti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ik</a:t>
            </a:r>
            <a:r>
              <a:rPr sz="2800" spc="9" dirty="0" smtClean="0">
                <a:latin typeface="Calibri"/>
                <a:cs typeface="Calibri"/>
              </a:rPr>
              <a:t> </a:t>
            </a:r>
            <a:r>
              <a:rPr sz="2800" spc="-54" dirty="0" smtClean="0">
                <a:latin typeface="Calibri"/>
                <a:cs typeface="Calibri"/>
              </a:rPr>
              <a:t>y</a:t>
            </a:r>
            <a:r>
              <a:rPr sz="2800" spc="0" dirty="0" smtClean="0">
                <a:latin typeface="Calibri"/>
                <a:cs typeface="Calibri"/>
              </a:rPr>
              <a:t>ang</a:t>
            </a:r>
            <a:r>
              <a:rPr sz="2800" spc="-53" dirty="0" smtClean="0">
                <a:latin typeface="Calibri"/>
                <a:cs typeface="Calibri"/>
              </a:rPr>
              <a:t> </a:t>
            </a:r>
            <a:r>
              <a:rPr sz="2800" spc="-1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elah</a:t>
            </a:r>
            <a:r>
              <a:rPr sz="2800" spc="-4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bu</a:t>
            </a:r>
            <a:r>
              <a:rPr sz="2800" spc="-29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2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pada</a:t>
            </a:r>
            <a:r>
              <a:rPr sz="2800" spc="-4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sa</a:t>
            </a:r>
            <a:r>
              <a:rPr sz="2800" spc="-14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37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Aud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1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Do</a:t>
            </a:r>
            <a:r>
              <a:rPr sz="2800" spc="-34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ume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R="1888218" algn="r">
              <a:lnSpc>
                <a:spcPct val="101725"/>
              </a:lnSpc>
              <a:spcBef>
                <a:spcPts val="471"/>
              </a:spcBef>
            </a:pPr>
            <a:r>
              <a:rPr sz="1800" dirty="0" smtClean="0">
                <a:latin typeface="Calibri"/>
                <a:cs typeface="Calibri"/>
              </a:rPr>
              <a:t>9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16616</TotalTime>
  <Words>1660</Words>
  <Application>Microsoft Office PowerPoint</Application>
  <PresentationFormat>On-screen Show (4:3)</PresentationFormat>
  <Paragraphs>838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Arial Narrow</vt:lpstr>
      <vt:lpstr>Calibri</vt:lpstr>
      <vt:lpstr>Century Gothic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Windows User</cp:lastModifiedBy>
  <cp:revision>9</cp:revision>
  <dcterms:modified xsi:type="dcterms:W3CDTF">2021-08-06T03:11:47Z</dcterms:modified>
</cp:coreProperties>
</file>