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18288000" cy="10287000"/>
  <p:embeddedFontLst>
    <p:embeddedFont>
      <p:font typeface="SBUNQC+Montserrat-Regular"/>
      <p:regular r:id="rId24"/>
    </p:embeddedFont>
    <p:embeddedFont>
      <p:font typeface="PVBGLT+OpenSans-Regular"/>
      <p:regular r:id="rId25"/>
    </p:embeddedFont>
    <p:embeddedFont>
      <p:font typeface="LACPSJ+ArialMT"/>
      <p:regular r:id="rId26"/>
    </p:embeddedFont>
    <p:embeddedFont>
      <p:font typeface="EMHGQK+GlacialIndifference-Bold"/>
      <p:regular r:id="rId27"/>
    </p:embeddedFont>
    <p:embeddedFont>
      <p:font typeface="FATCGC+CanvaSans-Regular"/>
      <p:regular r:id="rId2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font" Target="fonts/font1.fntdata" /><Relationship Id="rId25" Type="http://schemas.openxmlformats.org/officeDocument/2006/relationships/font" Target="fonts/font2.fntdata" /><Relationship Id="rId26" Type="http://schemas.openxmlformats.org/officeDocument/2006/relationships/font" Target="fonts/font3.fntdata" /><Relationship Id="rId27" Type="http://schemas.openxmlformats.org/officeDocument/2006/relationships/font" Target="fonts/font4.fntdata" /><Relationship Id="rId28" Type="http://schemas.openxmlformats.org/officeDocument/2006/relationships/font" Target="fonts/font5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58913" y="5764206"/>
            <a:ext cx="9768509" cy="14346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4450" spc="383">
                <a:solidFill>
                  <a:srgbClr val="000000"/>
                </a:solidFill>
                <a:latin typeface="SBUNQC+Montserrat-Regular"/>
                <a:cs typeface="SBUNQC+Montserrat-Regular"/>
              </a:rPr>
              <a:t>AUDIT</a:t>
            </a:r>
            <a:r>
              <a:rPr dirty="0" sz="4450" spc="388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4450" spc="382">
                <a:solidFill>
                  <a:srgbClr val="000000"/>
                </a:solidFill>
                <a:latin typeface="SBUNQC+Montserrat-Regular"/>
                <a:cs typeface="SBUNQC+Montserrat-Regular"/>
              </a:rPr>
              <a:t>MUTU</a:t>
            </a:r>
            <a:r>
              <a:rPr dirty="0" sz="4450" spc="386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4450" spc="383">
                <a:solidFill>
                  <a:srgbClr val="000000"/>
                </a:solidFill>
                <a:latin typeface="SBUNQC+Montserrat-Regular"/>
                <a:cs typeface="SBUNQC+Montserrat-Regular"/>
              </a:rPr>
              <a:t>INTERNAL</a:t>
            </a:r>
            <a:r>
              <a:rPr dirty="0" sz="4450" spc="388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4450" spc="384">
                <a:solidFill>
                  <a:srgbClr val="000000"/>
                </a:solidFill>
                <a:latin typeface="SBUNQC+Montserrat-Regular"/>
                <a:cs typeface="SBUNQC+Montserrat-Regular"/>
              </a:rPr>
              <a:t>(AMI)</a:t>
            </a:r>
          </a:p>
          <a:p>
            <a:pPr marL="0" marR="0">
              <a:lnSpc>
                <a:spcPts val="4778"/>
              </a:lnSpc>
              <a:spcBef>
                <a:spcPts val="1439"/>
              </a:spcBef>
              <a:spcAft>
                <a:spcPts val="0"/>
              </a:spcAft>
            </a:pPr>
            <a:r>
              <a:rPr dirty="0" sz="4450" spc="383">
                <a:solidFill>
                  <a:srgbClr val="000000"/>
                </a:solidFill>
                <a:latin typeface="SBUNQC+Montserrat-Regular"/>
                <a:cs typeface="SBUNQC+Montserrat-Regular"/>
              </a:rPr>
              <a:t>DALAM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58913" y="7343578"/>
            <a:ext cx="9305770" cy="14346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4450" spc="384">
                <a:solidFill>
                  <a:srgbClr val="000000"/>
                </a:solidFill>
                <a:latin typeface="SBUNQC+Montserrat-Regular"/>
                <a:cs typeface="SBUNQC+Montserrat-Regular"/>
              </a:rPr>
              <a:t>SISTEM</a:t>
            </a:r>
            <a:r>
              <a:rPr dirty="0" sz="4450" spc="383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4450" spc="383">
                <a:solidFill>
                  <a:srgbClr val="000000"/>
                </a:solidFill>
                <a:latin typeface="SBUNQC+Montserrat-Regular"/>
                <a:cs typeface="SBUNQC+Montserrat-Regular"/>
              </a:rPr>
              <a:t>PENJAMINAN</a:t>
            </a:r>
            <a:r>
              <a:rPr dirty="0" sz="4450" spc="386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4450" spc="382">
                <a:solidFill>
                  <a:srgbClr val="000000"/>
                </a:solidFill>
                <a:latin typeface="SBUNQC+Montserrat-Regular"/>
                <a:cs typeface="SBUNQC+Montserrat-Regular"/>
              </a:rPr>
              <a:t>MUTU</a:t>
            </a:r>
          </a:p>
          <a:p>
            <a:pPr marL="0" marR="0">
              <a:lnSpc>
                <a:spcPts val="4778"/>
              </a:lnSpc>
              <a:spcBef>
                <a:spcPts val="1439"/>
              </a:spcBef>
              <a:spcAft>
                <a:spcPts val="0"/>
              </a:spcAft>
            </a:pPr>
            <a:r>
              <a:rPr dirty="0" sz="4450" spc="383">
                <a:solidFill>
                  <a:srgbClr val="000000"/>
                </a:solidFill>
                <a:latin typeface="SBUNQC+Montserrat-Regular"/>
                <a:cs typeface="SBUNQC+Montserrat-Regular"/>
              </a:rPr>
              <a:t>INTERNAL</a:t>
            </a:r>
            <a:r>
              <a:rPr dirty="0" sz="4450" spc="388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4450" spc="384">
                <a:solidFill>
                  <a:srgbClr val="000000"/>
                </a:solidFill>
                <a:latin typeface="SBUNQC+Montserrat-Regular"/>
                <a:cs typeface="SBUNQC+Montserrat-Regular"/>
              </a:rPr>
              <a:t>(SPMI)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83307" y="2650930"/>
            <a:ext cx="16088757" cy="1517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LACPSJ+ArialMT"/>
                <a:cs typeface="LACPSJ+ArialMT"/>
              </a:rPr>
              <a:t>•</a:t>
            </a:r>
            <a:r>
              <a:rPr dirty="0" sz="2850" spc="6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ATCGC+CanvaSans-Regular"/>
                <a:cs typeface="FATCGC+CanvaSans-Regular"/>
              </a:rPr>
              <a:t>EvaluasiꢀPelaksanaanꢀStandarꢀDiktiꢀdilakukanꢀdenganꢀmenyelenggarakanꢀAuditꢀMutuꢀ</a:t>
            </a:r>
          </a:p>
          <a:p>
            <a:pPr marL="302257" marR="0">
              <a:lnSpc>
                <a:spcPts val="3811"/>
              </a:lnSpc>
              <a:spcBef>
                <a:spcPts val="10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ATCGC+CanvaSans-Regular"/>
                <a:cs typeface="FATCGC+CanvaSans-Regular"/>
              </a:rPr>
              <a:t>Internalꢀ(AMI),ꢀyaituꢀꢀmemeriksaꢀtentangꢀpemenuhanꢀStandarꢀDiktiꢀpadaꢀTahapꢀPelaksanaanꢀ</a:t>
            </a:r>
          </a:p>
          <a:p>
            <a:pPr marL="302257" marR="0">
              <a:lnSpc>
                <a:spcPts val="3811"/>
              </a:lnSpc>
              <a:spcBef>
                <a:spcPts val="10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ATCGC+CanvaSans-Regular"/>
                <a:cs typeface="FATCGC+CanvaSans-Regular"/>
              </a:rPr>
              <a:t>StandarꢀDiktiꢀ(ketikaꢀStandarꢀDiktiꢀdilaksanakan).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3307" y="4641782"/>
            <a:ext cx="7866332" cy="5221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LACPSJ+ArialMT"/>
                <a:cs typeface="LACPSJ+ArialMT"/>
              </a:rPr>
              <a:t>•</a:t>
            </a:r>
            <a:r>
              <a:rPr dirty="0" sz="2850" spc="6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ATCGC+CanvaSans-Regular"/>
                <a:cs typeface="FATCGC+CanvaSans-Regular"/>
              </a:rPr>
              <a:t>HasilꢀAuditꢀMutuꢀInternalꢀdapatꢀterdiriꢀatas: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36762" y="5150659"/>
            <a:ext cx="14472918" cy="20579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62">
                <a:solidFill>
                  <a:srgbClr val="000000"/>
                </a:solidFill>
                <a:latin typeface="FATCGC+CanvaSans-Regular"/>
                <a:cs typeface="FATCGC+CanvaSans-Regular"/>
              </a:rPr>
              <a:t>PelaksanaanꢀStandarꢀDiktiꢀmencapaiꢀStandarꢀDiktiꢀyangꢀtelahꢀditetapkan;</a:t>
            </a:r>
          </a:p>
          <a:p>
            <a:pPr marL="0" marR="0">
              <a:lnSpc>
                <a:spcPts val="3811"/>
              </a:lnSpc>
              <a:spcBef>
                <a:spcPts val="219"/>
              </a:spcBef>
              <a:spcAft>
                <a:spcPts val="0"/>
              </a:spcAft>
            </a:pPr>
            <a:r>
              <a:rPr dirty="0" sz="2800" spc="62">
                <a:solidFill>
                  <a:srgbClr val="000000"/>
                </a:solidFill>
                <a:latin typeface="FATCGC+CanvaSans-Regular"/>
                <a:cs typeface="FATCGC+CanvaSans-Regular"/>
              </a:rPr>
              <a:t>PelaksanaanꢀStandarꢀDiktiꢀmelampauiꢀStandarꢀDiktiꢀyangꢀtelahꢀditetapkan;</a:t>
            </a:r>
          </a:p>
          <a:p>
            <a:pPr marL="0" marR="0">
              <a:lnSpc>
                <a:spcPts val="3811"/>
              </a:lnSpc>
              <a:spcBef>
                <a:spcPts val="269"/>
              </a:spcBef>
              <a:spcAft>
                <a:spcPts val="0"/>
              </a:spcAft>
            </a:pPr>
            <a:r>
              <a:rPr dirty="0" sz="2800" spc="62">
                <a:solidFill>
                  <a:srgbClr val="000000"/>
                </a:solidFill>
                <a:latin typeface="FATCGC+CanvaSans-Regular"/>
                <a:cs typeface="FATCGC+CanvaSans-Regular"/>
              </a:rPr>
              <a:t>PelaksanaanꢀStandarꢀDiktiꢀbelumꢀmencapaiꢀStandarꢀDiktiꢀyangꢀtelahꢀditetapkan;</a:t>
            </a:r>
          </a:p>
          <a:p>
            <a:pPr marL="0" marR="0">
              <a:lnSpc>
                <a:spcPts val="3811"/>
              </a:lnSpc>
              <a:spcBef>
                <a:spcPts val="219"/>
              </a:spcBef>
              <a:spcAft>
                <a:spcPts val="0"/>
              </a:spcAft>
            </a:pPr>
            <a:r>
              <a:rPr dirty="0" sz="2800" spc="62">
                <a:solidFill>
                  <a:srgbClr val="000000"/>
                </a:solidFill>
                <a:latin typeface="FATCGC+CanvaSans-Regular"/>
                <a:cs typeface="FATCGC+CanvaSans-Regular"/>
              </a:rPr>
              <a:t>PelaksanaanꢀStandarꢀDiktiꢀmenyimpangꢀdariꢀStandarꢀDiktiꢀyangꢀtelahꢀditetapkan.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3307" y="7684956"/>
            <a:ext cx="15674633" cy="1517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LACPSJ+ArialMT"/>
                <a:cs typeface="LACPSJ+ArialMT"/>
              </a:rPr>
              <a:t>•</a:t>
            </a:r>
            <a:r>
              <a:rPr dirty="0" sz="2850" spc="6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FATCGC+CanvaSans-Regular"/>
                <a:cs typeface="FATCGC+CanvaSans-Regular"/>
              </a:rPr>
              <a:t>ApapunꢀhasilꢀAuditꢀMutuꢀInternalꢀpelaksanaanꢀStandarꢀDikti,ꢀyaituꢀmencapai,ꢀmelampaui,ꢀ</a:t>
            </a:r>
          </a:p>
          <a:p>
            <a:pPr marL="302257" marR="0">
              <a:lnSpc>
                <a:spcPts val="3811"/>
              </a:lnSpc>
              <a:spcBef>
                <a:spcPts val="10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ATCGC+CanvaSans-Regular"/>
                <a:cs typeface="FATCGC+CanvaSans-Regular"/>
              </a:rPr>
              <a:t>belumꢀmencapai,ꢀmaupunꢀmenyimpangꢀdariꢀStandar,ꢀperguruanꢀtinggiꢀharusꢀmelakukanꢀꢀ</a:t>
            </a:r>
          </a:p>
          <a:p>
            <a:pPr marL="302257" marR="0">
              <a:lnSpc>
                <a:spcPts val="3811"/>
              </a:lnSpc>
              <a:spcBef>
                <a:spcPts val="107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FATCGC+CanvaSans-Regular"/>
                <a:cs typeface="FATCGC+CanvaSans-Regular"/>
              </a:rPr>
              <a:t>tindakanꢀPengendalianꢀStandarꢀDikti.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00" y="2410457"/>
            <a:ext cx="7556963" cy="19262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09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Tahapan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di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mana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para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pelaksana</a:t>
            </a:r>
          </a:p>
          <a:p>
            <a:pPr marL="0" marR="0">
              <a:lnSpc>
                <a:spcPts val="4509"/>
              </a:lnSpc>
              <a:spcBef>
                <a:spcPts val="669"/>
              </a:spcBef>
              <a:spcAft>
                <a:spcPts val="0"/>
              </a:spcAft>
            </a:pP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standar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pendidikan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tinggi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(SPT)</a:t>
            </a:r>
          </a:p>
          <a:p>
            <a:pPr marL="0" marR="0">
              <a:lnSpc>
                <a:spcPts val="4509"/>
              </a:lnSpc>
              <a:spcBef>
                <a:spcPts val="669"/>
              </a:spcBef>
              <a:spcAft>
                <a:spcPts val="0"/>
              </a:spcAft>
            </a:pP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harus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melakukan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36674" y="2912722"/>
            <a:ext cx="5341620" cy="38661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142"/>
              </a:lnSpc>
              <a:spcBef>
                <a:spcPts val="0"/>
              </a:spcBef>
              <a:spcAft>
                <a:spcPts val="0"/>
              </a:spcAft>
            </a:pPr>
            <a:r>
              <a:rPr dirty="0" sz="7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Evaluasi</a:t>
            </a:r>
          </a:p>
          <a:p>
            <a:pPr marL="0" marR="0">
              <a:lnSpc>
                <a:spcPts val="9142"/>
              </a:lnSpc>
              <a:spcBef>
                <a:spcPts val="1357"/>
              </a:spcBef>
              <a:spcAft>
                <a:spcPts val="0"/>
              </a:spcAft>
            </a:pPr>
            <a:r>
              <a:rPr dirty="0" sz="7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pemenuhan</a:t>
            </a:r>
          </a:p>
          <a:p>
            <a:pPr marL="0" marR="0">
              <a:lnSpc>
                <a:spcPts val="9142"/>
              </a:lnSpc>
              <a:spcBef>
                <a:spcPts val="1357"/>
              </a:spcBef>
              <a:spcAft>
                <a:spcPts val="0"/>
              </a:spcAft>
            </a:pPr>
            <a:r>
              <a:rPr dirty="0" sz="7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standar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543414" y="4383656"/>
            <a:ext cx="6742483" cy="12684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09"/>
              </a:lnSpc>
              <a:spcBef>
                <a:spcPts val="0"/>
              </a:spcBef>
              <a:spcAft>
                <a:spcPts val="0"/>
              </a:spcAft>
            </a:pPr>
            <a:r>
              <a:rPr dirty="0" sz="3750">
                <a:solidFill>
                  <a:srgbClr val="000000"/>
                </a:solidFill>
                <a:latin typeface="LACPSJ+ArialMT"/>
                <a:cs typeface="LACPSJ+ArialMT"/>
              </a:rPr>
              <a:t>•</a:t>
            </a:r>
            <a:r>
              <a:rPr dirty="0" sz="3750" spc="8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pemantuan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atau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monitoring,</a:t>
            </a:r>
          </a:p>
          <a:p>
            <a:pPr marL="399413" marR="0">
              <a:lnSpc>
                <a:spcPts val="4509"/>
              </a:lnSpc>
              <a:spcBef>
                <a:spcPts val="669"/>
              </a:spcBef>
              <a:spcAft>
                <a:spcPts val="0"/>
              </a:spcAft>
            </a:pP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543414" y="5699121"/>
            <a:ext cx="7578678" cy="2583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09"/>
              </a:lnSpc>
              <a:spcBef>
                <a:spcPts val="0"/>
              </a:spcBef>
              <a:spcAft>
                <a:spcPts val="0"/>
              </a:spcAft>
            </a:pPr>
            <a:r>
              <a:rPr dirty="0" sz="3750">
                <a:solidFill>
                  <a:srgbClr val="000000"/>
                </a:solidFill>
                <a:latin typeface="LACPSJ+ArialMT"/>
                <a:cs typeface="LACPSJ+ArialMT"/>
              </a:rPr>
              <a:t>•</a:t>
            </a:r>
            <a:r>
              <a:rPr dirty="0" sz="3750" spc="8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evaluasi</a:t>
            </a:r>
            <a:r>
              <a:rPr dirty="0" sz="3700" spc="-407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700" spc="-855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e(</a:t>
            </a:r>
            <a:r>
              <a:rPr dirty="0" sz="3700" spc="573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700" spc="-142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valuation),</a:t>
            </a:r>
            <a:r>
              <a:rPr dirty="0" sz="3700" spc="142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terhadap</a:t>
            </a:r>
          </a:p>
          <a:p>
            <a:pPr marL="399413" marR="0">
              <a:lnSpc>
                <a:spcPts val="4509"/>
              </a:lnSpc>
              <a:spcBef>
                <a:spcPts val="669"/>
              </a:spcBef>
              <a:spcAft>
                <a:spcPts val="0"/>
              </a:spcAft>
            </a:pP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seluruh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aktivitas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yang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berkaitan</a:t>
            </a:r>
          </a:p>
          <a:p>
            <a:pPr marL="399413" marR="0">
              <a:lnSpc>
                <a:spcPts val="4509"/>
              </a:lnSpc>
              <a:spcBef>
                <a:spcPts val="669"/>
              </a:spcBef>
              <a:spcAft>
                <a:spcPts val="0"/>
              </a:spcAft>
            </a:pP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dengan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pelaksanaan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isi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dari</a:t>
            </a:r>
          </a:p>
          <a:p>
            <a:pPr marL="399413" marR="0">
              <a:lnSpc>
                <a:spcPts val="4509"/>
              </a:lnSpc>
              <a:spcBef>
                <a:spcPts val="619"/>
              </a:spcBef>
              <a:spcAft>
                <a:spcPts val="0"/>
              </a:spcAft>
            </a:pP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setiap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standar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dalam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7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SPMI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59106" y="718335"/>
            <a:ext cx="10614457" cy="843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338"/>
              </a:lnSpc>
              <a:spcBef>
                <a:spcPts val="0"/>
              </a:spcBef>
              <a:spcAft>
                <a:spcPts val="0"/>
              </a:spcAft>
            </a:pPr>
            <a:r>
              <a:rPr dirty="0" sz="52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Membangun</a:t>
            </a:r>
            <a:r>
              <a:rPr dirty="0" sz="52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52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Sistem</a:t>
            </a:r>
            <a:r>
              <a:rPr dirty="0" sz="52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52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Audit</a:t>
            </a:r>
            <a:r>
              <a:rPr dirty="0" sz="52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52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Internal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63417" y="637912"/>
            <a:ext cx="8927765" cy="21998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922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TUJUAN</a:t>
            </a:r>
            <a:r>
              <a:rPr dirty="0" sz="6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6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DAN</a:t>
            </a:r>
            <a:r>
              <a:rPr dirty="0" sz="6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6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SASARAN</a:t>
            </a:r>
          </a:p>
          <a:p>
            <a:pPr marL="266738" marR="0">
              <a:lnSpc>
                <a:spcPts val="7922"/>
              </a:lnSpc>
              <a:spcBef>
                <a:spcPts val="1176"/>
              </a:spcBef>
              <a:spcAft>
                <a:spcPts val="0"/>
              </a:spcAft>
            </a:pPr>
            <a:r>
              <a:rPr dirty="0" sz="6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AUDIT</a:t>
            </a:r>
            <a:r>
              <a:rPr dirty="0" sz="6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6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INTERNAL</a:t>
            </a:r>
            <a:r>
              <a:rPr dirty="0" sz="6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6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SPMI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24130" y="3413726"/>
            <a:ext cx="338429" cy="796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49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77173" y="3413726"/>
            <a:ext cx="474063" cy="796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49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23299" y="3413726"/>
            <a:ext cx="487751" cy="796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49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754245" y="3423932"/>
            <a:ext cx="528192" cy="7965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49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91982" y="4682506"/>
            <a:ext cx="2342540" cy="9694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446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Memeriksa</a:t>
            </a:r>
          </a:p>
          <a:p>
            <a:pPr marL="0" marR="0">
              <a:lnSpc>
                <a:spcPts val="3413"/>
              </a:lnSpc>
              <a:spcBef>
                <a:spcPts val="506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ketersediaan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30344" y="4753478"/>
            <a:ext cx="3335511" cy="39564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6872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Memeriksa</a:t>
            </a:r>
          </a:p>
          <a:p>
            <a:pPr marL="223089" marR="0">
              <a:lnSpc>
                <a:spcPts val="3413"/>
              </a:lnSpc>
              <a:spcBef>
                <a:spcPts val="506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Kepatuhan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atau</a:t>
            </a:r>
          </a:p>
          <a:p>
            <a:pPr marL="0" marR="0">
              <a:lnSpc>
                <a:spcPts val="3413"/>
              </a:lnSpc>
              <a:spcBef>
                <a:spcPts val="556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Ketaatan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unit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yang</a:t>
            </a:r>
          </a:p>
          <a:p>
            <a:pPr marL="148478" marR="0">
              <a:lnSpc>
                <a:spcPts val="3413"/>
              </a:lnSpc>
              <a:spcBef>
                <a:spcPts val="506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diaudit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terhadap</a:t>
            </a:r>
          </a:p>
          <a:p>
            <a:pPr marL="34984" marR="0">
              <a:lnSpc>
                <a:spcPts val="3413"/>
              </a:lnSpc>
              <a:spcBef>
                <a:spcPts val="506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seluruh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isi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standar,</a:t>
            </a:r>
          </a:p>
          <a:p>
            <a:pPr marL="120673" marR="0">
              <a:lnSpc>
                <a:spcPts val="3413"/>
              </a:lnSpc>
              <a:spcBef>
                <a:spcPts val="506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manual,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prosedur</a:t>
            </a:r>
          </a:p>
          <a:p>
            <a:pPr marL="81836" marR="0">
              <a:lnSpc>
                <a:spcPts val="3413"/>
              </a:lnSpc>
              <a:spcBef>
                <a:spcPts val="506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operasional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baku;</a:t>
            </a:r>
          </a:p>
          <a:p>
            <a:pPr marL="649237" marR="0">
              <a:lnSpc>
                <a:spcPts val="3413"/>
              </a:lnSpc>
              <a:spcBef>
                <a:spcPts val="556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dan/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atau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435411" y="4866322"/>
            <a:ext cx="3945940" cy="19654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Memeriksa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konsistensi</a:t>
            </a:r>
          </a:p>
          <a:p>
            <a:pPr marL="215994" marR="0">
              <a:lnSpc>
                <a:spcPts val="3413"/>
              </a:lnSpc>
              <a:spcBef>
                <a:spcPts val="507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atau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keajegan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dan</a:t>
            </a:r>
          </a:p>
          <a:p>
            <a:pPr marL="37343" marR="0">
              <a:lnSpc>
                <a:spcPts val="3413"/>
              </a:lnSpc>
              <a:spcBef>
                <a:spcPts val="557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keteraturan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unit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yang</a:t>
            </a:r>
          </a:p>
          <a:p>
            <a:pPr marL="411895" marR="0">
              <a:lnSpc>
                <a:spcPts val="3413"/>
              </a:lnSpc>
              <a:spcBef>
                <a:spcPts val="507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diaudit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di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dalam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928263" y="5139452"/>
            <a:ext cx="2911873" cy="1467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3543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Memeriksa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dan</a:t>
            </a:r>
          </a:p>
          <a:p>
            <a:pPr marL="24553" marR="0">
              <a:lnSpc>
                <a:spcPts val="3413"/>
              </a:lnSpc>
              <a:spcBef>
                <a:spcPts val="506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akhirnya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menilai</a:t>
            </a:r>
          </a:p>
          <a:p>
            <a:pPr marL="0" marR="0">
              <a:lnSpc>
                <a:spcPts val="3413"/>
              </a:lnSpc>
              <a:spcBef>
                <a:spcPts val="556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kinerja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unit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yang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36432" y="5678186"/>
            <a:ext cx="1732686" cy="4715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dan/atau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64980" y="6176026"/>
            <a:ext cx="3490772" cy="24629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kelengkapan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semua</a:t>
            </a:r>
          </a:p>
          <a:p>
            <a:pPr marL="408754" marR="0">
              <a:lnSpc>
                <a:spcPts val="3413"/>
              </a:lnSpc>
              <a:spcBef>
                <a:spcPts val="506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dokumen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yang</a:t>
            </a:r>
          </a:p>
          <a:p>
            <a:pPr marL="161150" marR="0">
              <a:lnSpc>
                <a:spcPts val="3413"/>
              </a:lnSpc>
              <a:spcBef>
                <a:spcPts val="556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berkaitan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dengan</a:t>
            </a:r>
          </a:p>
          <a:p>
            <a:pPr marL="204707" marR="0">
              <a:lnSpc>
                <a:spcPts val="3413"/>
              </a:lnSpc>
              <a:spcBef>
                <a:spcPts val="506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SPMI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di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unit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yang</a:t>
            </a:r>
          </a:p>
          <a:p>
            <a:pPr marL="141310" marR="0">
              <a:lnSpc>
                <a:spcPts val="3413"/>
              </a:lnSpc>
              <a:spcBef>
                <a:spcPts val="506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diaudit;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dan/atau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594111" y="6632973"/>
            <a:ext cx="3603722" cy="19650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diaudit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dengan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tolok</a:t>
            </a:r>
          </a:p>
          <a:p>
            <a:pPr marL="404765" marR="0">
              <a:lnSpc>
                <a:spcPts val="3413"/>
              </a:lnSpc>
              <a:spcBef>
                <a:spcPts val="506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ukur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terpenuhi/</a:t>
            </a:r>
          </a:p>
          <a:p>
            <a:pPr marL="39696" marR="0">
              <a:lnSpc>
                <a:spcPts val="3413"/>
              </a:lnSpc>
              <a:spcBef>
                <a:spcPts val="556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tercapai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tidaknya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isi</a:t>
            </a:r>
          </a:p>
          <a:p>
            <a:pPr marL="60276" marR="0">
              <a:lnSpc>
                <a:spcPts val="3413"/>
              </a:lnSpc>
              <a:spcBef>
                <a:spcPts val="506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setiap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standar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SPMI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591072" y="6858189"/>
            <a:ext cx="3424987" cy="14675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516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melaksanakan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isi</a:t>
            </a:r>
          </a:p>
          <a:p>
            <a:pPr marL="238035" marR="0">
              <a:lnSpc>
                <a:spcPts val="3413"/>
              </a:lnSpc>
              <a:spcBef>
                <a:spcPts val="507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standar,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manual,</a:t>
            </a:r>
          </a:p>
          <a:p>
            <a:pPr marL="0" marR="0">
              <a:lnSpc>
                <a:spcPts val="3413"/>
              </a:lnSpc>
              <a:spcBef>
                <a:spcPts val="557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prosedur;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28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dan/atau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13737" y="807692"/>
            <a:ext cx="9720949" cy="2199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922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Bidang</a:t>
            </a:r>
            <a:r>
              <a:rPr dirty="0" sz="6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6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atau</a:t>
            </a:r>
            <a:r>
              <a:rPr dirty="0" sz="6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6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Obyek</a:t>
            </a:r>
            <a:r>
              <a:rPr dirty="0" sz="6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6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Audit</a:t>
            </a:r>
          </a:p>
          <a:p>
            <a:pPr marL="2128278" marR="0">
              <a:lnSpc>
                <a:spcPts val="7922"/>
              </a:lnSpc>
              <a:spcBef>
                <a:spcPts val="1177"/>
              </a:spcBef>
              <a:spcAft>
                <a:spcPts val="0"/>
              </a:spcAft>
            </a:pPr>
            <a:r>
              <a:rPr dirty="0" sz="6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Internal</a:t>
            </a:r>
            <a:r>
              <a:rPr dirty="0" sz="6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6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SPMI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05103" y="3952023"/>
            <a:ext cx="4141922" cy="5643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Standar</a:t>
            </a: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pendidikan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44967" y="4057355"/>
            <a:ext cx="5174052" cy="1168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Standar</a:t>
            </a: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yang</a:t>
            </a: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ditetapkan</a:t>
            </a:r>
          </a:p>
          <a:p>
            <a:pPr marL="0" marR="0">
              <a:lnSpc>
                <a:spcPts val="4143"/>
              </a:lnSpc>
              <a:spcBef>
                <a:spcPts val="665"/>
              </a:spcBef>
              <a:spcAft>
                <a:spcPts val="0"/>
              </a:spcAft>
            </a:pP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perguruan</a:t>
            </a: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tinggi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05103" y="4556416"/>
            <a:ext cx="4667699" cy="4190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tinggi</a:t>
            </a: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yang</a:t>
            </a: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telah</a:t>
            </a:r>
          </a:p>
          <a:p>
            <a:pPr marL="0" marR="0">
              <a:lnSpc>
                <a:spcPts val="4143"/>
              </a:lnSpc>
              <a:spcBef>
                <a:spcPts val="665"/>
              </a:spcBef>
              <a:spcAft>
                <a:spcPts val="0"/>
              </a:spcAft>
            </a:pP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ditetapkan</a:t>
            </a: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secara</a:t>
            </a:r>
          </a:p>
          <a:p>
            <a:pPr marL="0" marR="0">
              <a:lnSpc>
                <a:spcPts val="4143"/>
              </a:lnSpc>
              <a:spcBef>
                <a:spcPts val="665"/>
              </a:spcBef>
              <a:spcAft>
                <a:spcPts val="0"/>
              </a:spcAft>
            </a:pP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nasional</a:t>
            </a: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menurut</a:t>
            </a:r>
          </a:p>
          <a:p>
            <a:pPr marL="0" marR="0">
              <a:lnSpc>
                <a:spcPts val="4143"/>
              </a:lnSpc>
              <a:spcBef>
                <a:spcPts val="615"/>
              </a:spcBef>
              <a:spcAft>
                <a:spcPts val="0"/>
              </a:spcAft>
            </a:pP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Undang-Undang</a:t>
            </a:r>
          </a:p>
          <a:p>
            <a:pPr marL="0" marR="0">
              <a:lnSpc>
                <a:spcPts val="4143"/>
              </a:lnSpc>
              <a:spcBef>
                <a:spcPts val="665"/>
              </a:spcBef>
              <a:spcAft>
                <a:spcPts val="0"/>
              </a:spcAft>
            </a:pP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(Standar</a:t>
            </a: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Nasional</a:t>
            </a:r>
          </a:p>
          <a:p>
            <a:pPr marL="0" marR="0">
              <a:lnSpc>
                <a:spcPts val="4143"/>
              </a:lnSpc>
              <a:spcBef>
                <a:spcPts val="615"/>
              </a:spcBef>
              <a:spcAft>
                <a:spcPts val="0"/>
              </a:spcAft>
            </a:pP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Pendidikan</a:t>
            </a: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Tinggi</a:t>
            </a: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(SN-</a:t>
            </a:r>
          </a:p>
          <a:p>
            <a:pPr marL="0" marR="0">
              <a:lnSpc>
                <a:spcPts val="4143"/>
              </a:lnSpc>
              <a:spcBef>
                <a:spcPts val="665"/>
              </a:spcBef>
              <a:spcAft>
                <a:spcPts val="0"/>
              </a:spcAft>
            </a:pPr>
            <a:r>
              <a:rPr dirty="0" sz="34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Dikti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61161" y="264098"/>
            <a:ext cx="6207335" cy="1044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922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Pelaporan</a:t>
            </a:r>
            <a:r>
              <a:rPr dirty="0" sz="6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65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SPMI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485729" y="5325490"/>
            <a:ext cx="3185693" cy="1966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658" marR="0">
              <a:lnSpc>
                <a:spcPts val="4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50">
                <a:solidFill>
                  <a:srgbClr val="000000"/>
                </a:solidFill>
                <a:latin typeface="FATCGC+CanvaSans-Regular"/>
                <a:cs typeface="FATCGC+CanvaSans-Regular"/>
              </a:rPr>
              <a:t>Evaluasiꢀ</a:t>
            </a:r>
          </a:p>
          <a:p>
            <a:pPr marL="0" marR="0">
              <a:lnSpc>
                <a:spcPts val="4969"/>
              </a:lnSpc>
              <a:spcBef>
                <a:spcPts val="138"/>
              </a:spcBef>
              <a:spcAft>
                <a:spcPts val="0"/>
              </a:spcAft>
            </a:pPr>
            <a:r>
              <a:rPr dirty="0" sz="3650">
                <a:solidFill>
                  <a:srgbClr val="000000"/>
                </a:solidFill>
                <a:latin typeface="FATCGC+CanvaSans-Regular"/>
                <a:cs typeface="FATCGC+CanvaSans-Regular"/>
              </a:rPr>
              <a:t>sebagaimanaꢀ</a:t>
            </a:r>
          </a:p>
          <a:p>
            <a:pPr marL="384291" marR="0">
              <a:lnSpc>
                <a:spcPts val="4969"/>
              </a:lnSpc>
              <a:spcBef>
                <a:spcPts val="138"/>
              </a:spcBef>
              <a:spcAft>
                <a:spcPts val="0"/>
              </a:spcAft>
            </a:pPr>
            <a:r>
              <a:rPr dirty="0" sz="3650">
                <a:solidFill>
                  <a:srgbClr val="000000"/>
                </a:solidFill>
                <a:latin typeface="FATCGC+CanvaSans-Regular"/>
                <a:cs typeface="FATCGC+CanvaSans-Regular"/>
              </a:rPr>
              <a:t>dimaksudꢀ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016739" y="7271638"/>
            <a:ext cx="4117292" cy="13179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50">
                <a:solidFill>
                  <a:srgbClr val="000000"/>
                </a:solidFill>
                <a:latin typeface="FATCGC+CanvaSans-Regular"/>
                <a:cs typeface="FATCGC+CanvaSans-Regular"/>
              </a:rPr>
              <a:t>dilakukanꢀmelaluiꢀ</a:t>
            </a:r>
          </a:p>
          <a:p>
            <a:pPr marL="701675" marR="0">
              <a:lnSpc>
                <a:spcPts val="4969"/>
              </a:lnSpc>
              <a:spcBef>
                <a:spcPts val="138"/>
              </a:spcBef>
              <a:spcAft>
                <a:spcPts val="0"/>
              </a:spcAft>
            </a:pPr>
            <a:r>
              <a:rPr dirty="0" sz="3650">
                <a:solidFill>
                  <a:srgbClr val="000000"/>
                </a:solidFill>
                <a:latin typeface="FATCGC+CanvaSans-Regular"/>
                <a:cs typeface="FATCGC+CanvaSans-Regular"/>
              </a:rPr>
              <a:t>auditꢀmutuꢀ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174568" y="8569070"/>
            <a:ext cx="3814302" cy="13179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0048" marR="0">
              <a:lnSpc>
                <a:spcPts val="496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50">
                <a:solidFill>
                  <a:srgbClr val="000000"/>
                </a:solidFill>
                <a:latin typeface="FATCGC+CanvaSans-Regular"/>
                <a:cs typeface="FATCGC+CanvaSans-Regular"/>
              </a:rPr>
              <a:t>internalꢀatauꢀ</a:t>
            </a:r>
          </a:p>
          <a:p>
            <a:pPr marL="0" marR="0">
              <a:lnSpc>
                <a:spcPts val="4969"/>
              </a:lnSpc>
              <a:spcBef>
                <a:spcPts val="138"/>
              </a:spcBef>
              <a:spcAft>
                <a:spcPts val="0"/>
              </a:spcAft>
            </a:pPr>
            <a:r>
              <a:rPr dirty="0" sz="3650">
                <a:solidFill>
                  <a:srgbClr val="000000"/>
                </a:solidFill>
                <a:latin typeface="FATCGC+CanvaSans-Regular"/>
                <a:cs typeface="FATCGC+CanvaSans-Regular"/>
              </a:rPr>
              <a:t>evaluasiꢀlainnyaꢀ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75465" y="4154995"/>
            <a:ext cx="10163293" cy="20505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0" b="1">
                <a:solidFill>
                  <a:srgbClr val="ffffff"/>
                </a:solidFill>
                <a:latin typeface="EMHGQK+GlacialIndifference-Bold"/>
                <a:cs typeface="EMHGQK+GlacialIndifference-Bold"/>
              </a:rPr>
              <a:t>Terima</a:t>
            </a:r>
            <a:r>
              <a:rPr dirty="0" sz="13000" b="1">
                <a:solidFill>
                  <a:srgbClr val="ffffff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13000" b="1">
                <a:solidFill>
                  <a:srgbClr val="ffffff"/>
                </a:solidFill>
                <a:latin typeface="EMHGQK+GlacialIndifference-Bold"/>
                <a:cs typeface="EMHGQK+GlacialIndifference-Bold"/>
              </a:rPr>
              <a:t>Kasih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69073" y="9310565"/>
            <a:ext cx="13743731" cy="689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 spc="-10">
                <a:solidFill>
                  <a:srgbClr val="000000"/>
                </a:solidFill>
                <a:latin typeface="PVBGLT+OpenSans-Regular"/>
                <a:cs typeface="PVBGLT+OpenSans-Regular"/>
              </a:rPr>
              <a:t>Permendikbudristek</a:t>
            </a:r>
            <a:r>
              <a:rPr dirty="0" sz="2150">
                <a:solidFill>
                  <a:srgbClr val="000000"/>
                </a:solidFill>
                <a:latin typeface="PVBGLT+OpenSans-Regular"/>
                <a:cs typeface="PVBGLT+OpenSans-Regular"/>
              </a:rPr>
              <a:t> </a:t>
            </a:r>
            <a:r>
              <a:rPr dirty="0" sz="2150" spc="-15">
                <a:solidFill>
                  <a:srgbClr val="000000"/>
                </a:solidFill>
                <a:latin typeface="PVBGLT+OpenSans-Regular"/>
                <a:cs typeface="PVBGLT+OpenSans-Regular"/>
              </a:rPr>
              <a:t>No</a:t>
            </a:r>
            <a:r>
              <a:rPr dirty="0" sz="2150">
                <a:solidFill>
                  <a:srgbClr val="000000"/>
                </a:solidFill>
                <a:latin typeface="PVBGLT+OpenSans-Regular"/>
                <a:cs typeface="PVBGLT+OpenSans-Regular"/>
              </a:rPr>
              <a:t> </a:t>
            </a:r>
            <a:r>
              <a:rPr dirty="0" sz="2150" spc="-12">
                <a:solidFill>
                  <a:srgbClr val="000000"/>
                </a:solidFill>
                <a:latin typeface="PVBGLT+OpenSans-Regular"/>
                <a:cs typeface="PVBGLT+OpenSans-Regular"/>
              </a:rPr>
              <a:t>53</a:t>
            </a:r>
            <a:r>
              <a:rPr dirty="0" sz="2150">
                <a:solidFill>
                  <a:srgbClr val="000000"/>
                </a:solidFill>
                <a:latin typeface="PVBGLT+OpenSans-Regular"/>
                <a:cs typeface="PVBGLT+OpenSans-Regular"/>
              </a:rPr>
              <a:t> </a:t>
            </a:r>
            <a:r>
              <a:rPr dirty="0" sz="2150" spc="-11">
                <a:solidFill>
                  <a:srgbClr val="000000"/>
                </a:solidFill>
                <a:latin typeface="PVBGLT+OpenSans-Regular"/>
                <a:cs typeface="PVBGLT+OpenSans-Regular"/>
              </a:rPr>
              <a:t>Tahun</a:t>
            </a:r>
            <a:r>
              <a:rPr dirty="0" sz="2150">
                <a:solidFill>
                  <a:srgbClr val="000000"/>
                </a:solidFill>
                <a:latin typeface="PVBGLT+OpenSans-Regular"/>
                <a:cs typeface="PVBGLT+OpenSans-Regular"/>
              </a:rPr>
              <a:t> </a:t>
            </a:r>
            <a:r>
              <a:rPr dirty="0" sz="2150" spc="-12">
                <a:solidFill>
                  <a:srgbClr val="000000"/>
                </a:solidFill>
                <a:latin typeface="PVBGLT+OpenSans-Regular"/>
                <a:cs typeface="PVBGLT+OpenSans-Regular"/>
              </a:rPr>
              <a:t>2023</a:t>
            </a:r>
            <a:r>
              <a:rPr dirty="0" sz="2150">
                <a:solidFill>
                  <a:srgbClr val="000000"/>
                </a:solidFill>
                <a:latin typeface="PVBGLT+OpenSans-Regular"/>
                <a:cs typeface="PVBGLT+OpenSans-Regular"/>
              </a:rPr>
              <a:t> </a:t>
            </a:r>
            <a:r>
              <a:rPr dirty="0" sz="2150" spc="-10">
                <a:solidFill>
                  <a:srgbClr val="000000"/>
                </a:solidFill>
                <a:latin typeface="PVBGLT+OpenSans-Regular"/>
                <a:cs typeface="PVBGLT+OpenSans-Regular"/>
              </a:rPr>
              <a:t>Pasal</a:t>
            </a:r>
            <a:r>
              <a:rPr dirty="0" sz="2150">
                <a:solidFill>
                  <a:srgbClr val="000000"/>
                </a:solidFill>
                <a:latin typeface="PVBGLT+OpenSans-Regular"/>
                <a:cs typeface="PVBGLT+OpenSans-Regular"/>
              </a:rPr>
              <a:t> </a:t>
            </a:r>
            <a:r>
              <a:rPr dirty="0" sz="2150" spc="-12">
                <a:solidFill>
                  <a:srgbClr val="000000"/>
                </a:solidFill>
                <a:latin typeface="PVBGLT+OpenSans-Regular"/>
                <a:cs typeface="PVBGLT+OpenSans-Regular"/>
              </a:rPr>
              <a:t>67</a:t>
            </a:r>
            <a:r>
              <a:rPr dirty="0" sz="2150">
                <a:solidFill>
                  <a:srgbClr val="000000"/>
                </a:solidFill>
                <a:latin typeface="PVBGLT+OpenSans-Regular"/>
                <a:cs typeface="PVBGLT+OpenSans-Regular"/>
              </a:rPr>
              <a:t> </a:t>
            </a:r>
            <a:r>
              <a:rPr dirty="0" sz="2150">
                <a:solidFill>
                  <a:srgbClr val="000000"/>
                </a:solidFill>
                <a:latin typeface="PVBGLT+OpenSans-Regular"/>
                <a:cs typeface="PVBGLT+OpenSans-Regular"/>
              </a:rPr>
              <a:t>:</a:t>
            </a:r>
            <a:r>
              <a:rPr dirty="0" sz="2150" spc="-11">
                <a:solidFill>
                  <a:srgbClr val="000000"/>
                </a:solidFill>
                <a:latin typeface="PVBGLT+OpenSans-Regular"/>
                <a:cs typeface="PVBGLT+OpenSans-Regular"/>
              </a:rPr>
              <a:t> </a:t>
            </a:r>
            <a:r>
              <a:rPr dirty="0" sz="2150" spc="-14">
                <a:solidFill>
                  <a:srgbClr val="000000"/>
                </a:solidFill>
                <a:latin typeface="PVBGLT+OpenSans-Regular"/>
                <a:cs typeface="PVBGLT+OpenSans-Regular"/>
              </a:rPr>
              <a:t>SPMI</a:t>
            </a:r>
            <a:r>
              <a:rPr dirty="0" sz="2150">
                <a:solidFill>
                  <a:srgbClr val="000000"/>
                </a:solidFill>
                <a:latin typeface="PVBGLT+OpenSans-Regular"/>
                <a:cs typeface="PVBGLT+OpenSans-Regular"/>
              </a:rPr>
              <a:t> </a:t>
            </a:r>
            <a:r>
              <a:rPr dirty="0" sz="2150" spc="-10">
                <a:solidFill>
                  <a:srgbClr val="000000"/>
                </a:solidFill>
                <a:latin typeface="PVBGLT+OpenSans-Regular"/>
                <a:cs typeface="PVBGLT+OpenSans-Regular"/>
              </a:rPr>
              <a:t>direncanakan,</a:t>
            </a:r>
            <a:r>
              <a:rPr dirty="0" sz="2150">
                <a:solidFill>
                  <a:srgbClr val="000000"/>
                </a:solidFill>
                <a:latin typeface="PVBGLT+OpenSans-Regular"/>
                <a:cs typeface="PVBGLT+OpenSans-Regular"/>
              </a:rPr>
              <a:t> </a:t>
            </a:r>
            <a:r>
              <a:rPr dirty="0" sz="2150" spc="-10">
                <a:solidFill>
                  <a:srgbClr val="000000"/>
                </a:solidFill>
                <a:latin typeface="PVBGLT+OpenSans-Regular"/>
                <a:cs typeface="PVBGLT+OpenSans-Regular"/>
              </a:rPr>
              <a:t>dilaksanakan,</a:t>
            </a:r>
            <a:r>
              <a:rPr dirty="0" sz="2150">
                <a:solidFill>
                  <a:srgbClr val="000000"/>
                </a:solidFill>
                <a:latin typeface="PVBGLT+OpenSans-Regular"/>
                <a:cs typeface="PVBGLT+OpenSans-Regular"/>
              </a:rPr>
              <a:t> </a:t>
            </a:r>
            <a:r>
              <a:rPr dirty="0" sz="2150" spc="-10">
                <a:solidFill>
                  <a:srgbClr val="000000"/>
                </a:solidFill>
                <a:latin typeface="PVBGLT+OpenSans-Regular"/>
                <a:cs typeface="PVBGLT+OpenSans-Regular"/>
              </a:rPr>
              <a:t>dievaluasi,</a:t>
            </a:r>
            <a:r>
              <a:rPr dirty="0" sz="2150">
                <a:solidFill>
                  <a:srgbClr val="000000"/>
                </a:solidFill>
                <a:latin typeface="PVBGLT+OpenSans-Regular"/>
                <a:cs typeface="PVBGLT+OpenSans-Regular"/>
              </a:rPr>
              <a:t> </a:t>
            </a:r>
            <a:r>
              <a:rPr dirty="0" sz="2150" spc="-10">
                <a:solidFill>
                  <a:srgbClr val="000000"/>
                </a:solidFill>
                <a:latin typeface="PVBGLT+OpenSans-Regular"/>
                <a:cs typeface="PVBGLT+OpenSans-Regular"/>
              </a:rPr>
              <a:t>dikendalikan</a:t>
            </a:r>
          </a:p>
          <a:p>
            <a:pPr marL="0" marR="0">
              <a:lnSpc>
                <a:spcPts val="2146"/>
              </a:lnSpc>
              <a:spcBef>
                <a:spcPts val="887"/>
              </a:spcBef>
              <a:spcAft>
                <a:spcPts val="0"/>
              </a:spcAft>
            </a:pPr>
            <a:r>
              <a:rPr dirty="0" sz="2150" spc="-11">
                <a:solidFill>
                  <a:srgbClr val="000000"/>
                </a:solidFill>
                <a:latin typeface="PVBGLT+OpenSans-Regular"/>
                <a:cs typeface="PVBGLT+OpenSans-Regular"/>
              </a:rPr>
              <a:t>dan</a:t>
            </a:r>
            <a:r>
              <a:rPr dirty="0" sz="2150">
                <a:solidFill>
                  <a:srgbClr val="000000"/>
                </a:solidFill>
                <a:latin typeface="PVBGLT+OpenSans-Regular"/>
                <a:cs typeface="PVBGLT+OpenSans-Regular"/>
              </a:rPr>
              <a:t> </a:t>
            </a:r>
            <a:r>
              <a:rPr dirty="0" sz="2150" spc="-11">
                <a:solidFill>
                  <a:srgbClr val="000000"/>
                </a:solidFill>
                <a:latin typeface="PVBGLT+OpenSans-Regular"/>
                <a:cs typeface="PVBGLT+OpenSans-Regular"/>
              </a:rPr>
              <a:t>dikembangkan</a:t>
            </a:r>
            <a:r>
              <a:rPr dirty="0" sz="2150">
                <a:solidFill>
                  <a:srgbClr val="000000"/>
                </a:solidFill>
                <a:latin typeface="PVBGLT+OpenSans-Regular"/>
                <a:cs typeface="PVBGLT+OpenSans-Regular"/>
              </a:rPr>
              <a:t> </a:t>
            </a:r>
            <a:r>
              <a:rPr dirty="0" sz="2150" spc="-10">
                <a:solidFill>
                  <a:srgbClr val="000000"/>
                </a:solidFill>
                <a:latin typeface="PVBGLT+OpenSans-Regular"/>
                <a:cs typeface="PVBGLT+OpenSans-Regular"/>
              </a:rPr>
              <a:t>oleh</a:t>
            </a:r>
            <a:r>
              <a:rPr dirty="0" sz="2150" spc="-10">
                <a:solidFill>
                  <a:srgbClr val="000000"/>
                </a:solidFill>
                <a:latin typeface="PVBGLT+OpenSans-Regular"/>
                <a:cs typeface="PVBGLT+OpenSans-Regular"/>
              </a:rPr>
              <a:t> </a:t>
            </a:r>
            <a:r>
              <a:rPr dirty="0" sz="2150" spc="-10">
                <a:solidFill>
                  <a:srgbClr val="000000"/>
                </a:solidFill>
                <a:latin typeface="PVBGLT+OpenSans-Regular"/>
                <a:cs typeface="PVBGLT+OpenSans-Regular"/>
              </a:rPr>
              <a:t>perguruan</a:t>
            </a:r>
            <a:r>
              <a:rPr dirty="0" sz="2150">
                <a:solidFill>
                  <a:srgbClr val="000000"/>
                </a:solidFill>
                <a:latin typeface="PVBGLT+OpenSans-Regular"/>
                <a:cs typeface="PVBGLT+OpenSans-Regular"/>
              </a:rPr>
              <a:t> </a:t>
            </a:r>
            <a:r>
              <a:rPr dirty="0" sz="2150" spc="-10">
                <a:solidFill>
                  <a:srgbClr val="000000"/>
                </a:solidFill>
                <a:latin typeface="PVBGLT+OpenSans-Regular"/>
                <a:cs typeface="PVBGLT+OpenSans-Regular"/>
              </a:rPr>
              <a:t>tinggi.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06577" y="1316573"/>
            <a:ext cx="8371865" cy="10219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47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spc="632">
                <a:solidFill>
                  <a:srgbClr val="000000"/>
                </a:solidFill>
                <a:latin typeface="SBUNQC+Montserrat-Regular"/>
                <a:cs typeface="SBUNQC+Montserrat-Regular"/>
              </a:rPr>
              <a:t>Kebijakan</a:t>
            </a:r>
            <a:r>
              <a:rPr dirty="0" sz="7200" spc="632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7200" spc="632">
                <a:solidFill>
                  <a:srgbClr val="000000"/>
                </a:solidFill>
                <a:latin typeface="SBUNQC+Montserrat-Regular"/>
                <a:cs typeface="SBUNQC+Montserrat-Regular"/>
              </a:rPr>
              <a:t>SPMI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4220" y="4167452"/>
            <a:ext cx="6733173" cy="8708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LACPSJ+ArialMT"/>
                <a:cs typeface="LACPSJ+ArialMT"/>
              </a:rPr>
              <a:t>•</a:t>
            </a:r>
            <a:r>
              <a:rPr dirty="0" sz="2650" spc="6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•menjelaskan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kepada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para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pemangku</a:t>
            </a:r>
          </a:p>
          <a:p>
            <a:pPr marL="280669" marR="0">
              <a:lnSpc>
                <a:spcPts val="2796"/>
              </a:lnSpc>
              <a:spcBef>
                <a:spcPts val="80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kepentingan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PT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(internal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dan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94220" y="5107168"/>
            <a:ext cx="6608736" cy="27040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0669" marR="0">
              <a:lnSpc>
                <a:spcPts val="27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eksternal)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tentang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SPMI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PT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yang</a:t>
            </a:r>
          </a:p>
          <a:p>
            <a:pPr marL="280669" marR="0">
              <a:lnSpc>
                <a:spcPts val="2796"/>
              </a:lnSpc>
              <a:spcBef>
                <a:spcPts val="842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bersangkutan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secara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ringkas,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padat,</a:t>
            </a:r>
          </a:p>
          <a:p>
            <a:pPr marL="280669" marR="0">
              <a:lnSpc>
                <a:spcPts val="2796"/>
              </a:lnSpc>
              <a:spcBef>
                <a:spcPts val="892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namun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utuh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dan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menyeluruh</a:t>
            </a:r>
          </a:p>
          <a:p>
            <a:pPr marL="0" marR="0">
              <a:lnSpc>
                <a:spcPts val="2959"/>
              </a:lnSpc>
              <a:spcBef>
                <a:spcPts val="721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LACPSJ+ArialMT"/>
                <a:cs typeface="LACPSJ+ArialMT"/>
              </a:rPr>
              <a:t>•</a:t>
            </a:r>
            <a:r>
              <a:rPr dirty="0" sz="2650" spc="6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menjadi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dasar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atau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“payung”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bagi</a:t>
            </a:r>
          </a:p>
          <a:p>
            <a:pPr marL="280669" marR="0">
              <a:lnSpc>
                <a:spcPts val="2796"/>
              </a:lnSpc>
              <a:spcBef>
                <a:spcPts val="80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pelaksanaan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SPMI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PT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secara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sistemik</a:t>
            </a:r>
          </a:p>
          <a:p>
            <a:pPr marL="280669" marR="0">
              <a:lnSpc>
                <a:spcPts val="2796"/>
              </a:lnSpc>
              <a:spcBef>
                <a:spcPts val="842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dan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terstruktur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94220" y="7864675"/>
            <a:ext cx="6620287" cy="1795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LACPSJ+ArialMT"/>
                <a:cs typeface="LACPSJ+ArialMT"/>
              </a:rPr>
              <a:t>•</a:t>
            </a:r>
            <a:r>
              <a:rPr dirty="0" sz="2650" spc="6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membuktikan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bahwa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PT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telah</a:t>
            </a:r>
          </a:p>
          <a:p>
            <a:pPr marL="280669" marR="0">
              <a:lnSpc>
                <a:spcPts val="2796"/>
              </a:lnSpc>
              <a:spcBef>
                <a:spcPts val="80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memiliki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dan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mengimplementasikan</a:t>
            </a:r>
          </a:p>
          <a:p>
            <a:pPr marL="280669" marR="0">
              <a:lnSpc>
                <a:spcPts val="2796"/>
              </a:lnSpc>
              <a:spcBef>
                <a:spcPts val="842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SPMI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sebagaimana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diwajibkan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oleh</a:t>
            </a:r>
          </a:p>
          <a:p>
            <a:pPr marL="280669" marR="0">
              <a:lnSpc>
                <a:spcPts val="2796"/>
              </a:lnSpc>
              <a:spcBef>
                <a:spcPts val="842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peraturan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600">
                <a:solidFill>
                  <a:srgbClr val="000000"/>
                </a:solidFill>
                <a:latin typeface="SBUNQC+Montserrat-Regular"/>
                <a:cs typeface="SBUNQC+Montserrat-Regular"/>
              </a:rPr>
              <a:t>perundang-undangan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1869" y="2635097"/>
            <a:ext cx="4504204" cy="9497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Dokumen</a:t>
            </a: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tertulis</a:t>
            </a: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berisi</a:t>
            </a:r>
          </a:p>
          <a:p>
            <a:pPr marL="0" marR="0">
              <a:lnSpc>
                <a:spcPts val="3119"/>
              </a:lnSpc>
              <a:spcBef>
                <a:spcPts val="989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petunjuk</a:t>
            </a: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praktis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1869" y="3666083"/>
            <a:ext cx="2055117" cy="4342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mengenai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1869" y="4181576"/>
            <a:ext cx="4673564" cy="24962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cara/langkah/prosedur</a:t>
            </a:r>
          </a:p>
          <a:p>
            <a:pPr marL="0" marR="0">
              <a:lnSpc>
                <a:spcPts val="3119"/>
              </a:lnSpc>
              <a:spcBef>
                <a:spcPts val="989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standar</a:t>
            </a: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dalam</a:t>
            </a: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SPMI</a:t>
            </a: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PT</a:t>
            </a:r>
          </a:p>
          <a:p>
            <a:pPr marL="0" marR="0">
              <a:lnSpc>
                <a:spcPts val="3119"/>
              </a:lnSpc>
              <a:spcBef>
                <a:spcPts val="939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dirumuskan/ditetapkan,</a:t>
            </a:r>
          </a:p>
          <a:p>
            <a:pPr marL="0" marR="0">
              <a:lnSpc>
                <a:spcPts val="3119"/>
              </a:lnSpc>
              <a:spcBef>
                <a:spcPts val="989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dilaksanakan,</a:t>
            </a: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dievaluasi,</a:t>
            </a:r>
          </a:p>
          <a:p>
            <a:pPr marL="0" marR="0">
              <a:lnSpc>
                <a:spcPts val="3119"/>
              </a:lnSpc>
              <a:spcBef>
                <a:spcPts val="989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dikendalikan,</a:t>
            </a: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dan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1869" y="6759041"/>
            <a:ext cx="3815353" cy="9497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ditingkatkan</a:t>
            </a: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secara</a:t>
            </a:r>
          </a:p>
          <a:p>
            <a:pPr marL="0" marR="0">
              <a:lnSpc>
                <a:spcPts val="3119"/>
              </a:lnSpc>
              <a:spcBef>
                <a:spcPts val="989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SBUNQC+Montserrat-Regular"/>
                <a:cs typeface="SBUNQC+Montserrat-Regular"/>
              </a:rPr>
              <a:t>berkelanjutan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54624" y="8857684"/>
            <a:ext cx="10153650" cy="10134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63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Pedoman</a:t>
            </a:r>
            <a:r>
              <a:rPr dirty="0" sz="63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63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Penerapan</a:t>
            </a:r>
            <a:r>
              <a:rPr dirty="0" sz="63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 </a:t>
            </a:r>
            <a:r>
              <a:rPr dirty="0" sz="6300" b="1">
                <a:solidFill>
                  <a:srgbClr val="000000"/>
                </a:solidFill>
                <a:latin typeface="EMHGQK+GlacialIndifference-Bold"/>
                <a:cs typeface="EMHGQK+GlacialIndifference-Bold"/>
              </a:rPr>
              <a:t>PPEPP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28700" y="1080689"/>
            <a:ext cx="5805728" cy="6666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49"/>
              </a:lnSpc>
              <a:spcBef>
                <a:spcPts val="0"/>
              </a:spcBef>
              <a:spcAft>
                <a:spcPts val="0"/>
              </a:spcAft>
            </a:pPr>
            <a:r>
              <a:rPr dirty="0" sz="4600" spc="403">
                <a:solidFill>
                  <a:srgbClr val="000000"/>
                </a:solidFill>
                <a:latin typeface="SBUNQC+Montserrat-Regular"/>
                <a:cs typeface="SBUNQC+Montserrat-Regular"/>
              </a:rPr>
              <a:t>Standar,</a:t>
            </a:r>
            <a:r>
              <a:rPr dirty="0" sz="4600" spc="403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4600" spc="403">
                <a:solidFill>
                  <a:srgbClr val="000000"/>
                </a:solidFill>
                <a:latin typeface="SBUNQC+Montserrat-Regular"/>
                <a:cs typeface="SBUNQC+Montserrat-Regular"/>
              </a:rPr>
              <a:t>kriteria,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700" y="1898568"/>
            <a:ext cx="6814160" cy="6666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49"/>
              </a:lnSpc>
              <a:spcBef>
                <a:spcPts val="0"/>
              </a:spcBef>
              <a:spcAft>
                <a:spcPts val="0"/>
              </a:spcAft>
            </a:pPr>
            <a:r>
              <a:rPr dirty="0" sz="4600" spc="403">
                <a:solidFill>
                  <a:srgbClr val="000000"/>
                </a:solidFill>
                <a:latin typeface="SBUNQC+Montserrat-Regular"/>
                <a:cs typeface="SBUNQC+Montserrat-Regular"/>
              </a:rPr>
              <a:t>norma,</a:t>
            </a:r>
            <a:r>
              <a:rPr dirty="0" sz="4600" spc="403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4600" spc="403">
                <a:solidFill>
                  <a:srgbClr val="000000"/>
                </a:solidFill>
                <a:latin typeface="SBUNQC+Montserrat-Regular"/>
                <a:cs typeface="SBUNQC+Montserrat-Regular"/>
              </a:rPr>
              <a:t>acuan</a:t>
            </a:r>
            <a:r>
              <a:rPr dirty="0" sz="4600" spc="403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4600" spc="403">
                <a:solidFill>
                  <a:srgbClr val="000000"/>
                </a:solidFill>
                <a:latin typeface="SBUNQC+Montserrat-Regular"/>
                <a:cs typeface="SBUNQC+Montserrat-Regular"/>
              </a:rPr>
              <a:t>mutu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07657" y="6749200"/>
            <a:ext cx="688441" cy="4753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SBUNQC+Montserrat-Regular"/>
                <a:cs typeface="SBUNQC+Montserrat-Regular"/>
              </a:rPr>
              <a:t>#</a:t>
            </a:r>
            <a:r>
              <a:rPr dirty="0" sz="32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3200">
                <a:solidFill>
                  <a:srgbClr val="000000"/>
                </a:solidFill>
                <a:latin typeface="SBUNQC+Montserrat-Regular"/>
                <a:cs typeface="SBUNQC+Montserrat-Regular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199098" y="6749200"/>
            <a:ext cx="772566" cy="4753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SBUNQC+Montserrat-Regular"/>
                <a:cs typeface="SBUNQC+Montserrat-Regular"/>
              </a:rPr>
              <a:t>#</a:t>
            </a:r>
            <a:r>
              <a:rPr dirty="0" sz="32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3200">
                <a:solidFill>
                  <a:srgbClr val="000000"/>
                </a:solidFill>
                <a:latin typeface="SBUNQC+Montserrat-Regular"/>
                <a:cs typeface="SBUNQC+Montserrat-Regular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07657" y="7476966"/>
            <a:ext cx="6187667" cy="365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spesifikasi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atau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rincian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tentang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sesuatu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199098" y="7476966"/>
            <a:ext cx="4051909" cy="12191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Perintah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agar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melakukan</a:t>
            </a:r>
          </a:p>
          <a:p>
            <a:pPr marL="0" marR="0">
              <a:lnSpc>
                <a:spcPts val="2581"/>
              </a:lnSpc>
              <a:spcBef>
                <a:spcPts val="727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sesuatu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untuk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mencapai</a:t>
            </a:r>
          </a:p>
          <a:p>
            <a:pPr marL="0" marR="0">
              <a:lnSpc>
                <a:spcPts val="2581"/>
              </a:lnSpc>
              <a:spcBef>
                <a:spcPts val="777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atau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memenuhi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07657" y="7903560"/>
            <a:ext cx="5533534" cy="20722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hal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khusus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yang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memperlihatkan</a:t>
            </a:r>
          </a:p>
          <a:p>
            <a:pPr marL="0" marR="0">
              <a:lnSpc>
                <a:spcPts val="2581"/>
              </a:lnSpc>
              <a:spcBef>
                <a:spcPts val="727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sebuah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tujuan,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cita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cita,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keinginan,</a:t>
            </a:r>
          </a:p>
          <a:p>
            <a:pPr marL="0" marR="0">
              <a:lnSpc>
                <a:spcPts val="2581"/>
              </a:lnSpc>
              <a:spcBef>
                <a:spcPts val="777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kriteria,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ukuran,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patokan,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pedoman</a:t>
            </a:r>
          </a:p>
          <a:p>
            <a:pPr marL="0" marR="0">
              <a:lnSpc>
                <a:spcPts val="2581"/>
              </a:lnSpc>
              <a:spcBef>
                <a:spcPts val="777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(Formula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KPI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/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key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Performance</a:t>
            </a:r>
          </a:p>
          <a:p>
            <a:pPr marL="0" marR="0">
              <a:lnSpc>
                <a:spcPts val="2581"/>
              </a:lnSpc>
              <a:spcBef>
                <a:spcPts val="727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Indicators)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199098" y="8756746"/>
            <a:ext cx="3674724" cy="12191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spesifikasi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dalam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huruf</a:t>
            </a:r>
          </a:p>
          <a:p>
            <a:pPr marL="0" marR="0">
              <a:lnSpc>
                <a:spcPts val="2581"/>
              </a:lnSpc>
              <a:spcBef>
                <a:spcPts val="727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point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1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diatas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(Formula</a:t>
            </a:r>
          </a:p>
          <a:p>
            <a:pPr marL="0" marR="0">
              <a:lnSpc>
                <a:spcPts val="2581"/>
              </a:lnSpc>
              <a:spcBef>
                <a:spcPts val="777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SBUNQC+Montserrat-Regular"/>
                <a:cs typeface="SBUNQC+Montserrat-Regular"/>
              </a:rPr>
              <a:t>ABCD)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8274" y="866788"/>
            <a:ext cx="3297453" cy="680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57"/>
              </a:lnSpc>
              <a:spcBef>
                <a:spcPts val="0"/>
              </a:spcBef>
              <a:spcAft>
                <a:spcPts val="0"/>
              </a:spcAft>
            </a:pPr>
            <a:r>
              <a:rPr dirty="0" sz="4700" spc="413">
                <a:solidFill>
                  <a:srgbClr val="000000"/>
                </a:solidFill>
                <a:latin typeface="SBUNQC+Montserrat-Regular"/>
                <a:cs typeface="SBUNQC+Montserrat-Regular"/>
              </a:rPr>
              <a:t>Tata</a:t>
            </a:r>
            <a:r>
              <a:rPr dirty="0" sz="4700" spc="413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4700" spc="413">
                <a:solidFill>
                  <a:srgbClr val="000000"/>
                </a:solidFill>
                <a:latin typeface="SBUNQC+Montserrat-Regular"/>
                <a:cs typeface="SBUNQC+Montserrat-Regular"/>
              </a:rPr>
              <a:t>cara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8274" y="1702448"/>
            <a:ext cx="6849071" cy="680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57"/>
              </a:lnSpc>
              <a:spcBef>
                <a:spcPts val="0"/>
              </a:spcBef>
              <a:spcAft>
                <a:spcPts val="0"/>
              </a:spcAft>
            </a:pPr>
            <a:r>
              <a:rPr dirty="0" sz="4700" spc="413">
                <a:solidFill>
                  <a:srgbClr val="000000"/>
                </a:solidFill>
                <a:latin typeface="SBUNQC+Montserrat-Regular"/>
                <a:cs typeface="SBUNQC+Montserrat-Regular"/>
              </a:rPr>
              <a:t>pendokumentasian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9175" y="5006380"/>
            <a:ext cx="3986658" cy="13667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Adalah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naskah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tertulis</a:t>
            </a:r>
          </a:p>
          <a:p>
            <a:pPr marL="0" marR="0">
              <a:lnSpc>
                <a:spcPts val="290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yang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berisi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kumpulan</a:t>
            </a:r>
          </a:p>
          <a:p>
            <a:pPr marL="0" marR="0">
              <a:lnSpc>
                <a:spcPts val="290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formulir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yang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25764" y="5006381"/>
            <a:ext cx="2957655" cy="4069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Berfungsi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untuk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25764" y="5486314"/>
            <a:ext cx="4115541" cy="13667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mencatat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/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merekam</a:t>
            </a:r>
          </a:p>
          <a:p>
            <a:pPr marL="0" marR="0">
              <a:lnSpc>
                <a:spcPts val="290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hal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atau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informasi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atau</a:t>
            </a:r>
          </a:p>
          <a:p>
            <a:pPr marL="0" marR="0">
              <a:lnSpc>
                <a:spcPts val="290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kegiatan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tertentu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9175" y="6446180"/>
            <a:ext cx="3990086" cy="18467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digunakan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dalam</a:t>
            </a:r>
          </a:p>
          <a:p>
            <a:pPr marL="0" marR="0">
              <a:lnSpc>
                <a:spcPts val="290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mengimplementasika</a:t>
            </a:r>
          </a:p>
          <a:p>
            <a:pPr marL="0" marR="0">
              <a:lnSpc>
                <a:spcPts val="290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n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standar,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kriteria,</a:t>
            </a:r>
          </a:p>
          <a:p>
            <a:pPr marL="0" marR="0">
              <a:lnSpc>
                <a:spcPts val="2904"/>
              </a:lnSpc>
              <a:spcBef>
                <a:spcPts val="824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norma,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acuan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mutu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25764" y="6926112"/>
            <a:ext cx="4100117" cy="1366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ketika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Standar,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kriteria,</a:t>
            </a:r>
          </a:p>
          <a:p>
            <a:pPr marL="0" marR="0">
              <a:lnSpc>
                <a:spcPts val="290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norma,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acuan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 </a:t>
            </a: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mutu</a:t>
            </a:r>
          </a:p>
          <a:p>
            <a:pPr marL="0" marR="0">
              <a:lnSpc>
                <a:spcPts val="2904"/>
              </a:lnSpc>
              <a:spcBef>
                <a:spcPts val="874"/>
              </a:spcBef>
              <a:spcAft>
                <a:spcPts val="0"/>
              </a:spcAft>
            </a:pPr>
            <a:r>
              <a:rPr dirty="0" sz="2700">
                <a:solidFill>
                  <a:srgbClr val="000000"/>
                </a:solidFill>
                <a:latin typeface="SBUNQC+Montserrat-Regular"/>
                <a:cs typeface="SBUNQC+Montserrat-Regular"/>
              </a:rPr>
              <a:t>diimplementasikan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Administrator</cp:lastModifiedBy>
  <cp:revision>1</cp:revision>
  <dcterms:modified xsi:type="dcterms:W3CDTF">2024-05-13T21:52:56-05:00</dcterms:modified>
</cp:coreProperties>
</file>